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p:restoredTop sz="96327"/>
  </p:normalViewPr>
  <p:slideViewPr>
    <p:cSldViewPr snapToGrid="0">
      <p:cViewPr varScale="1">
        <p:scale>
          <a:sx n="112" d="100"/>
          <a:sy n="112" d="100"/>
        </p:scale>
        <p:origin x="224"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F4BC5-53E2-45F8-BEAB-BAFD153F5993}" type="doc">
      <dgm:prSet loTypeId="urn:microsoft.com/office/officeart/2016/7/layout/VerticalDownArrowProcess" loCatId="process" qsTypeId="urn:microsoft.com/office/officeart/2005/8/quickstyle/simple4" qsCatId="simple" csTypeId="urn:microsoft.com/office/officeart/2005/8/colors/colorful5" csCatId="colorful"/>
      <dgm:spPr/>
      <dgm:t>
        <a:bodyPr/>
        <a:lstStyle/>
        <a:p>
          <a:endParaRPr lang="en-US"/>
        </a:p>
      </dgm:t>
    </dgm:pt>
    <dgm:pt modelId="{F6C60E27-BC26-45A6-B66A-ABF5152A6D8D}">
      <dgm:prSet/>
      <dgm:spPr/>
      <dgm:t>
        <a:bodyPr/>
        <a:lstStyle/>
        <a:p>
          <a:r>
            <a:rPr lang="en-US"/>
            <a:t>Determine</a:t>
          </a:r>
        </a:p>
      </dgm:t>
    </dgm:pt>
    <dgm:pt modelId="{42EFBBD8-961A-45BB-8707-78A2CD36117C}" type="parTrans" cxnId="{D24D58CF-B0F4-490E-A907-84E54BDE95DC}">
      <dgm:prSet/>
      <dgm:spPr/>
      <dgm:t>
        <a:bodyPr/>
        <a:lstStyle/>
        <a:p>
          <a:endParaRPr lang="en-US"/>
        </a:p>
      </dgm:t>
    </dgm:pt>
    <dgm:pt modelId="{62440765-019B-4CCB-96AF-71B16E3C1338}" type="sibTrans" cxnId="{D24D58CF-B0F4-490E-A907-84E54BDE95DC}">
      <dgm:prSet/>
      <dgm:spPr/>
      <dgm:t>
        <a:bodyPr/>
        <a:lstStyle/>
        <a:p>
          <a:endParaRPr lang="en-US"/>
        </a:p>
      </dgm:t>
    </dgm:pt>
    <dgm:pt modelId="{23B00196-0A2B-4A80-BAC1-40C29627D6BB}">
      <dgm:prSet/>
      <dgm:spPr/>
      <dgm:t>
        <a:bodyPr/>
        <a:lstStyle/>
        <a:p>
          <a:r>
            <a:rPr lang="en-US"/>
            <a:t>Determine Mortgage Availability for Unit Owners and Purchasers</a:t>
          </a:r>
        </a:p>
      </dgm:t>
    </dgm:pt>
    <dgm:pt modelId="{DEEB5252-5805-4149-B6FD-CEED4341E8F8}" type="parTrans" cxnId="{7E6B0884-7513-4607-AE73-DD583F0DE578}">
      <dgm:prSet/>
      <dgm:spPr/>
      <dgm:t>
        <a:bodyPr/>
        <a:lstStyle/>
        <a:p>
          <a:endParaRPr lang="en-US"/>
        </a:p>
      </dgm:t>
    </dgm:pt>
    <dgm:pt modelId="{9D3B6792-6B49-4BED-ABF4-B410ADCA9025}" type="sibTrans" cxnId="{7E6B0884-7513-4607-AE73-DD583F0DE578}">
      <dgm:prSet/>
      <dgm:spPr/>
      <dgm:t>
        <a:bodyPr/>
        <a:lstStyle/>
        <a:p>
          <a:endParaRPr lang="en-US"/>
        </a:p>
      </dgm:t>
    </dgm:pt>
    <dgm:pt modelId="{FD337E0E-1C15-42FB-81A3-523B5B41F18F}">
      <dgm:prSet/>
      <dgm:spPr/>
      <dgm:t>
        <a:bodyPr/>
        <a:lstStyle/>
        <a:p>
          <a:r>
            <a:rPr lang="en-US"/>
            <a:t>Obtain</a:t>
          </a:r>
        </a:p>
      </dgm:t>
    </dgm:pt>
    <dgm:pt modelId="{55B486EE-7E05-46E1-A8EA-24D64F92FD8F}" type="parTrans" cxnId="{B548959A-C9D0-426F-8331-400CE88AC0A5}">
      <dgm:prSet/>
      <dgm:spPr/>
      <dgm:t>
        <a:bodyPr/>
        <a:lstStyle/>
        <a:p>
          <a:endParaRPr lang="en-US"/>
        </a:p>
      </dgm:t>
    </dgm:pt>
    <dgm:pt modelId="{1FF109D4-BF64-4E64-AFBF-97D34AC6CF23}" type="sibTrans" cxnId="{B548959A-C9D0-426F-8331-400CE88AC0A5}">
      <dgm:prSet/>
      <dgm:spPr/>
      <dgm:t>
        <a:bodyPr/>
        <a:lstStyle/>
        <a:p>
          <a:endParaRPr lang="en-US"/>
        </a:p>
      </dgm:t>
    </dgm:pt>
    <dgm:pt modelId="{9CABB33D-7317-4C6E-A10E-5281CFA1AA8F}">
      <dgm:prSet/>
      <dgm:spPr/>
      <dgm:t>
        <a:bodyPr/>
        <a:lstStyle/>
        <a:p>
          <a:r>
            <a:rPr lang="en-US"/>
            <a:t>Obtain Fannie Mae Building-Wide Global Lending Approval (PERS)</a:t>
          </a:r>
        </a:p>
      </dgm:t>
    </dgm:pt>
    <dgm:pt modelId="{0CB21CCE-40E1-4740-BA75-4895AB4B2AA1}" type="parTrans" cxnId="{04C72233-99C3-4FFD-AD2B-C3E6F98E0221}">
      <dgm:prSet/>
      <dgm:spPr/>
      <dgm:t>
        <a:bodyPr/>
        <a:lstStyle/>
        <a:p>
          <a:endParaRPr lang="en-US"/>
        </a:p>
      </dgm:t>
    </dgm:pt>
    <dgm:pt modelId="{CD96C207-1C68-4792-9008-36297BEE818F}" type="sibTrans" cxnId="{04C72233-99C3-4FFD-AD2B-C3E6F98E0221}">
      <dgm:prSet/>
      <dgm:spPr/>
      <dgm:t>
        <a:bodyPr/>
        <a:lstStyle/>
        <a:p>
          <a:endParaRPr lang="en-US"/>
        </a:p>
      </dgm:t>
    </dgm:pt>
    <dgm:pt modelId="{0DC834F0-D6D2-491B-906F-0FC4811B2682}">
      <dgm:prSet/>
      <dgm:spPr/>
      <dgm:t>
        <a:bodyPr/>
        <a:lstStyle/>
        <a:p>
          <a:r>
            <a:rPr lang="en-US"/>
            <a:t>Obtain</a:t>
          </a:r>
        </a:p>
      </dgm:t>
    </dgm:pt>
    <dgm:pt modelId="{EE69E72C-C921-4E4A-AE31-A0B464F5DFB7}" type="parTrans" cxnId="{C05AD699-619C-4CB8-A8A1-8BE65AAC8569}">
      <dgm:prSet/>
      <dgm:spPr/>
      <dgm:t>
        <a:bodyPr/>
        <a:lstStyle/>
        <a:p>
          <a:endParaRPr lang="en-US"/>
        </a:p>
      </dgm:t>
    </dgm:pt>
    <dgm:pt modelId="{0B50474D-1D15-4A4B-AE64-5D270F873962}" type="sibTrans" cxnId="{C05AD699-619C-4CB8-A8A1-8BE65AAC8569}">
      <dgm:prSet/>
      <dgm:spPr/>
      <dgm:t>
        <a:bodyPr/>
        <a:lstStyle/>
        <a:p>
          <a:endParaRPr lang="en-US"/>
        </a:p>
      </dgm:t>
    </dgm:pt>
    <dgm:pt modelId="{A48A2CAF-3576-4C6A-9BEB-7F3DB79E026C}">
      <dgm:prSet/>
      <dgm:spPr/>
      <dgm:t>
        <a:bodyPr/>
        <a:lstStyle/>
        <a:p>
          <a:r>
            <a:rPr lang="en-US"/>
            <a:t>Obtain Bank Portfolio Lending Approval</a:t>
          </a:r>
        </a:p>
      </dgm:t>
    </dgm:pt>
    <dgm:pt modelId="{2755845D-5609-4A26-AABF-6725273D5700}" type="parTrans" cxnId="{6A825695-2BEE-4402-AABB-C51B8ACC68A7}">
      <dgm:prSet/>
      <dgm:spPr/>
      <dgm:t>
        <a:bodyPr/>
        <a:lstStyle/>
        <a:p>
          <a:endParaRPr lang="en-US"/>
        </a:p>
      </dgm:t>
    </dgm:pt>
    <dgm:pt modelId="{BA0B1220-2B38-4241-AFC2-4D205C5B3255}" type="sibTrans" cxnId="{6A825695-2BEE-4402-AABB-C51B8ACC68A7}">
      <dgm:prSet/>
      <dgm:spPr/>
      <dgm:t>
        <a:bodyPr/>
        <a:lstStyle/>
        <a:p>
          <a:endParaRPr lang="en-US"/>
        </a:p>
      </dgm:t>
    </dgm:pt>
    <dgm:pt modelId="{75AF186F-6C17-4291-B629-020E4630D167}">
      <dgm:prSet/>
      <dgm:spPr/>
      <dgm:t>
        <a:bodyPr/>
        <a:lstStyle/>
        <a:p>
          <a:r>
            <a:rPr lang="en-US"/>
            <a:t>Check</a:t>
          </a:r>
        </a:p>
      </dgm:t>
    </dgm:pt>
    <dgm:pt modelId="{62D27F77-849E-4406-9392-81BFC73C103A}" type="parTrans" cxnId="{877045B4-30A8-4F37-BB6B-704B028FAB50}">
      <dgm:prSet/>
      <dgm:spPr/>
      <dgm:t>
        <a:bodyPr/>
        <a:lstStyle/>
        <a:p>
          <a:endParaRPr lang="en-US"/>
        </a:p>
      </dgm:t>
    </dgm:pt>
    <dgm:pt modelId="{7D75FDCC-863C-43D4-A581-861B1D971BBD}" type="sibTrans" cxnId="{877045B4-30A8-4F37-BB6B-704B028FAB50}">
      <dgm:prSet/>
      <dgm:spPr/>
      <dgm:t>
        <a:bodyPr/>
        <a:lstStyle/>
        <a:p>
          <a:endParaRPr lang="en-US"/>
        </a:p>
      </dgm:t>
    </dgm:pt>
    <dgm:pt modelId="{75CECD83-0728-4924-B6B9-DA544E5F1D83}">
      <dgm:prSet/>
      <dgm:spPr/>
      <dgm:t>
        <a:bodyPr/>
        <a:lstStyle/>
        <a:p>
          <a:r>
            <a:rPr lang="en-US"/>
            <a:t>Check the “Unavailable” List Often</a:t>
          </a:r>
        </a:p>
      </dgm:t>
    </dgm:pt>
    <dgm:pt modelId="{82456118-CADD-4822-80B6-A047E93EB5E3}" type="parTrans" cxnId="{29AA68A7-5A63-4268-BB20-9A924D6D1DD9}">
      <dgm:prSet/>
      <dgm:spPr/>
      <dgm:t>
        <a:bodyPr/>
        <a:lstStyle/>
        <a:p>
          <a:endParaRPr lang="en-US"/>
        </a:p>
      </dgm:t>
    </dgm:pt>
    <dgm:pt modelId="{577DB073-A844-4B00-BEBA-3497D5292577}" type="sibTrans" cxnId="{29AA68A7-5A63-4268-BB20-9A924D6D1DD9}">
      <dgm:prSet/>
      <dgm:spPr/>
      <dgm:t>
        <a:bodyPr/>
        <a:lstStyle/>
        <a:p>
          <a:endParaRPr lang="en-US"/>
        </a:p>
      </dgm:t>
    </dgm:pt>
    <dgm:pt modelId="{EC489201-A49A-49CD-82CC-6741C1A94CED}">
      <dgm:prSet/>
      <dgm:spPr/>
      <dgm:t>
        <a:bodyPr/>
        <a:lstStyle/>
        <a:p>
          <a:r>
            <a:rPr lang="en-US"/>
            <a:t>Align</a:t>
          </a:r>
        </a:p>
      </dgm:t>
    </dgm:pt>
    <dgm:pt modelId="{D16A74AB-C294-4DFA-A71C-B09247DB591B}" type="parTrans" cxnId="{6BC7B9D2-6A13-489B-B6A9-5892485BDD3C}">
      <dgm:prSet/>
      <dgm:spPr/>
      <dgm:t>
        <a:bodyPr/>
        <a:lstStyle/>
        <a:p>
          <a:endParaRPr lang="en-US"/>
        </a:p>
      </dgm:t>
    </dgm:pt>
    <dgm:pt modelId="{494C73BB-C909-4D9A-BF14-2A15D5877E37}" type="sibTrans" cxnId="{6BC7B9D2-6A13-489B-B6A9-5892485BDD3C}">
      <dgm:prSet/>
      <dgm:spPr/>
      <dgm:t>
        <a:bodyPr/>
        <a:lstStyle/>
        <a:p>
          <a:endParaRPr lang="en-US"/>
        </a:p>
      </dgm:t>
    </dgm:pt>
    <dgm:pt modelId="{2E609F88-CF8B-49FB-A534-F6CF67600F45}">
      <dgm:prSet/>
      <dgm:spPr/>
      <dgm:t>
        <a:bodyPr/>
        <a:lstStyle/>
        <a:p>
          <a:r>
            <a:rPr lang="en-US"/>
            <a:t>Align With Reserve Requirements</a:t>
          </a:r>
        </a:p>
      </dgm:t>
    </dgm:pt>
    <dgm:pt modelId="{BCA6DE97-3FCE-4512-9D7A-EF8370D9CC64}" type="parTrans" cxnId="{38BF7FC1-3C35-42EE-9885-B33AD05CD05E}">
      <dgm:prSet/>
      <dgm:spPr/>
      <dgm:t>
        <a:bodyPr/>
        <a:lstStyle/>
        <a:p>
          <a:endParaRPr lang="en-US"/>
        </a:p>
      </dgm:t>
    </dgm:pt>
    <dgm:pt modelId="{BC04BFEA-A414-40EC-B8FB-339700B6A004}" type="sibTrans" cxnId="{38BF7FC1-3C35-42EE-9885-B33AD05CD05E}">
      <dgm:prSet/>
      <dgm:spPr/>
      <dgm:t>
        <a:bodyPr/>
        <a:lstStyle/>
        <a:p>
          <a:endParaRPr lang="en-US"/>
        </a:p>
      </dgm:t>
    </dgm:pt>
    <dgm:pt modelId="{08D11CE2-A6CD-433A-85B6-DE8ABB778606}">
      <dgm:prSet/>
      <dgm:spPr/>
      <dgm:t>
        <a:bodyPr/>
        <a:lstStyle/>
        <a:p>
          <a:r>
            <a:rPr lang="en-US"/>
            <a:t>Complete</a:t>
          </a:r>
        </a:p>
      </dgm:t>
    </dgm:pt>
    <dgm:pt modelId="{8022D43F-E83A-4BCC-82F1-C51027224DA7}" type="parTrans" cxnId="{C2C68D5F-ECB2-4DB3-918F-82FAAE5796D3}">
      <dgm:prSet/>
      <dgm:spPr/>
      <dgm:t>
        <a:bodyPr/>
        <a:lstStyle/>
        <a:p>
          <a:endParaRPr lang="en-US"/>
        </a:p>
      </dgm:t>
    </dgm:pt>
    <dgm:pt modelId="{92D4077D-7F04-4D4C-AE2B-8B37C67AA577}" type="sibTrans" cxnId="{C2C68D5F-ECB2-4DB3-918F-82FAAE5796D3}">
      <dgm:prSet/>
      <dgm:spPr/>
      <dgm:t>
        <a:bodyPr/>
        <a:lstStyle/>
        <a:p>
          <a:endParaRPr lang="en-US"/>
        </a:p>
      </dgm:t>
    </dgm:pt>
    <dgm:pt modelId="{4DA1FCAB-2FE0-4F39-986A-DEB47094B2B6}">
      <dgm:prSet/>
      <dgm:spPr/>
      <dgm:t>
        <a:bodyPr/>
        <a:lstStyle/>
        <a:p>
          <a:r>
            <a:rPr lang="en-US"/>
            <a:t>Complete all Deferred Maintenance Repairs</a:t>
          </a:r>
        </a:p>
      </dgm:t>
    </dgm:pt>
    <dgm:pt modelId="{30D15C4B-5BF2-47D7-9BA3-67FE9E4C822C}" type="parTrans" cxnId="{586E82B5-599F-42F9-89AC-AD1E0E705010}">
      <dgm:prSet/>
      <dgm:spPr/>
      <dgm:t>
        <a:bodyPr/>
        <a:lstStyle/>
        <a:p>
          <a:endParaRPr lang="en-US"/>
        </a:p>
      </dgm:t>
    </dgm:pt>
    <dgm:pt modelId="{93BF4120-C514-4831-90EF-689EA6A68823}" type="sibTrans" cxnId="{586E82B5-599F-42F9-89AC-AD1E0E705010}">
      <dgm:prSet/>
      <dgm:spPr/>
      <dgm:t>
        <a:bodyPr/>
        <a:lstStyle/>
        <a:p>
          <a:endParaRPr lang="en-US"/>
        </a:p>
      </dgm:t>
    </dgm:pt>
    <dgm:pt modelId="{2BC775C3-9462-394B-9339-5F012D8E82D7}" type="pres">
      <dgm:prSet presAssocID="{5AFF4BC5-53E2-45F8-BEAB-BAFD153F5993}" presName="Name0" presStyleCnt="0">
        <dgm:presLayoutVars>
          <dgm:dir/>
          <dgm:animLvl val="lvl"/>
          <dgm:resizeHandles val="exact"/>
        </dgm:presLayoutVars>
      </dgm:prSet>
      <dgm:spPr/>
    </dgm:pt>
    <dgm:pt modelId="{7FE62330-7809-5F47-B8B1-135B7F465AF4}" type="pres">
      <dgm:prSet presAssocID="{08D11CE2-A6CD-433A-85B6-DE8ABB778606}" presName="boxAndChildren" presStyleCnt="0"/>
      <dgm:spPr/>
    </dgm:pt>
    <dgm:pt modelId="{FEEE2664-4E39-8047-A365-23068D4381C0}" type="pres">
      <dgm:prSet presAssocID="{08D11CE2-A6CD-433A-85B6-DE8ABB778606}" presName="parentTextBox" presStyleLbl="alignNode1" presStyleIdx="0" presStyleCnt="6"/>
      <dgm:spPr/>
    </dgm:pt>
    <dgm:pt modelId="{835CCF39-B62F-2949-B2E5-8D2B2FC0BA21}" type="pres">
      <dgm:prSet presAssocID="{08D11CE2-A6CD-433A-85B6-DE8ABB778606}" presName="descendantBox" presStyleLbl="bgAccFollowNode1" presStyleIdx="0" presStyleCnt="6"/>
      <dgm:spPr/>
    </dgm:pt>
    <dgm:pt modelId="{A43D62E9-941C-764C-B106-B340C2927F45}" type="pres">
      <dgm:prSet presAssocID="{494C73BB-C909-4D9A-BF14-2A15D5877E37}" presName="sp" presStyleCnt="0"/>
      <dgm:spPr/>
    </dgm:pt>
    <dgm:pt modelId="{650DEA3D-836E-B343-89F4-D92FCC999326}" type="pres">
      <dgm:prSet presAssocID="{EC489201-A49A-49CD-82CC-6741C1A94CED}" presName="arrowAndChildren" presStyleCnt="0"/>
      <dgm:spPr/>
    </dgm:pt>
    <dgm:pt modelId="{07AD7031-DD62-CD40-995F-A078A2836FE3}" type="pres">
      <dgm:prSet presAssocID="{EC489201-A49A-49CD-82CC-6741C1A94CED}" presName="parentTextArrow" presStyleLbl="node1" presStyleIdx="0" presStyleCnt="0"/>
      <dgm:spPr/>
    </dgm:pt>
    <dgm:pt modelId="{483B8B36-EA2B-934E-8A13-23DFF4674F99}" type="pres">
      <dgm:prSet presAssocID="{EC489201-A49A-49CD-82CC-6741C1A94CED}" presName="arrow" presStyleLbl="alignNode1" presStyleIdx="1" presStyleCnt="6"/>
      <dgm:spPr/>
    </dgm:pt>
    <dgm:pt modelId="{ED14C474-4887-514A-8BF2-F5DAB7FFE39D}" type="pres">
      <dgm:prSet presAssocID="{EC489201-A49A-49CD-82CC-6741C1A94CED}" presName="descendantArrow" presStyleLbl="bgAccFollowNode1" presStyleIdx="1" presStyleCnt="6"/>
      <dgm:spPr/>
    </dgm:pt>
    <dgm:pt modelId="{BA6D12FE-0142-1240-9613-0B46B8FF65C9}" type="pres">
      <dgm:prSet presAssocID="{7D75FDCC-863C-43D4-A581-861B1D971BBD}" presName="sp" presStyleCnt="0"/>
      <dgm:spPr/>
    </dgm:pt>
    <dgm:pt modelId="{1E5F6221-4E19-5448-A4FE-71DCC9E65251}" type="pres">
      <dgm:prSet presAssocID="{75AF186F-6C17-4291-B629-020E4630D167}" presName="arrowAndChildren" presStyleCnt="0"/>
      <dgm:spPr/>
    </dgm:pt>
    <dgm:pt modelId="{6F1D3C56-57CE-C24D-B62A-32167B082475}" type="pres">
      <dgm:prSet presAssocID="{75AF186F-6C17-4291-B629-020E4630D167}" presName="parentTextArrow" presStyleLbl="node1" presStyleIdx="0" presStyleCnt="0"/>
      <dgm:spPr/>
    </dgm:pt>
    <dgm:pt modelId="{5EB32486-1957-4146-A730-3829CC2E73C9}" type="pres">
      <dgm:prSet presAssocID="{75AF186F-6C17-4291-B629-020E4630D167}" presName="arrow" presStyleLbl="alignNode1" presStyleIdx="2" presStyleCnt="6"/>
      <dgm:spPr/>
    </dgm:pt>
    <dgm:pt modelId="{8E933D19-E4A4-D843-80B4-0F84702EF89D}" type="pres">
      <dgm:prSet presAssocID="{75AF186F-6C17-4291-B629-020E4630D167}" presName="descendantArrow" presStyleLbl="bgAccFollowNode1" presStyleIdx="2" presStyleCnt="6"/>
      <dgm:spPr/>
    </dgm:pt>
    <dgm:pt modelId="{E81B7F11-5BD2-4E4F-8DAF-83D0C6E85E3D}" type="pres">
      <dgm:prSet presAssocID="{0B50474D-1D15-4A4B-AE64-5D270F873962}" presName="sp" presStyleCnt="0"/>
      <dgm:spPr/>
    </dgm:pt>
    <dgm:pt modelId="{B3F3B410-C5EB-F942-B6C8-50022BF1B113}" type="pres">
      <dgm:prSet presAssocID="{0DC834F0-D6D2-491B-906F-0FC4811B2682}" presName="arrowAndChildren" presStyleCnt="0"/>
      <dgm:spPr/>
    </dgm:pt>
    <dgm:pt modelId="{6A225977-F68B-1543-A789-6600390A03CB}" type="pres">
      <dgm:prSet presAssocID="{0DC834F0-D6D2-491B-906F-0FC4811B2682}" presName="parentTextArrow" presStyleLbl="node1" presStyleIdx="0" presStyleCnt="0"/>
      <dgm:spPr/>
    </dgm:pt>
    <dgm:pt modelId="{7A65B6C9-534A-FD4D-A6B4-7CB168B4058A}" type="pres">
      <dgm:prSet presAssocID="{0DC834F0-D6D2-491B-906F-0FC4811B2682}" presName="arrow" presStyleLbl="alignNode1" presStyleIdx="3" presStyleCnt="6"/>
      <dgm:spPr/>
    </dgm:pt>
    <dgm:pt modelId="{E21500E5-DEE3-CB49-A475-B4D5BFC67816}" type="pres">
      <dgm:prSet presAssocID="{0DC834F0-D6D2-491B-906F-0FC4811B2682}" presName="descendantArrow" presStyleLbl="bgAccFollowNode1" presStyleIdx="3" presStyleCnt="6"/>
      <dgm:spPr/>
    </dgm:pt>
    <dgm:pt modelId="{BF08F6ED-8D4D-B743-8762-CFE5875F7F00}" type="pres">
      <dgm:prSet presAssocID="{1FF109D4-BF64-4E64-AFBF-97D34AC6CF23}" presName="sp" presStyleCnt="0"/>
      <dgm:spPr/>
    </dgm:pt>
    <dgm:pt modelId="{2DD09989-9679-C342-A71D-491FA1034715}" type="pres">
      <dgm:prSet presAssocID="{FD337E0E-1C15-42FB-81A3-523B5B41F18F}" presName="arrowAndChildren" presStyleCnt="0"/>
      <dgm:spPr/>
    </dgm:pt>
    <dgm:pt modelId="{36539A87-AB1B-E24C-8360-0F90EBD1268C}" type="pres">
      <dgm:prSet presAssocID="{FD337E0E-1C15-42FB-81A3-523B5B41F18F}" presName="parentTextArrow" presStyleLbl="node1" presStyleIdx="0" presStyleCnt="0"/>
      <dgm:spPr/>
    </dgm:pt>
    <dgm:pt modelId="{9D85A25D-D297-2A40-8072-954D8D316C2E}" type="pres">
      <dgm:prSet presAssocID="{FD337E0E-1C15-42FB-81A3-523B5B41F18F}" presName="arrow" presStyleLbl="alignNode1" presStyleIdx="4" presStyleCnt="6"/>
      <dgm:spPr/>
    </dgm:pt>
    <dgm:pt modelId="{828D5D64-D0E9-E141-9F02-A8FBE99BC2B5}" type="pres">
      <dgm:prSet presAssocID="{FD337E0E-1C15-42FB-81A3-523B5B41F18F}" presName="descendantArrow" presStyleLbl="bgAccFollowNode1" presStyleIdx="4" presStyleCnt="6"/>
      <dgm:spPr/>
    </dgm:pt>
    <dgm:pt modelId="{1C01A167-F4D9-7A4E-8F75-B35A897112A9}" type="pres">
      <dgm:prSet presAssocID="{62440765-019B-4CCB-96AF-71B16E3C1338}" presName="sp" presStyleCnt="0"/>
      <dgm:spPr/>
    </dgm:pt>
    <dgm:pt modelId="{071BE354-8606-A549-8071-8C3716C857CC}" type="pres">
      <dgm:prSet presAssocID="{F6C60E27-BC26-45A6-B66A-ABF5152A6D8D}" presName="arrowAndChildren" presStyleCnt="0"/>
      <dgm:spPr/>
    </dgm:pt>
    <dgm:pt modelId="{102FC748-E047-D043-988F-1A5B267CF27D}" type="pres">
      <dgm:prSet presAssocID="{F6C60E27-BC26-45A6-B66A-ABF5152A6D8D}" presName="parentTextArrow" presStyleLbl="node1" presStyleIdx="0" presStyleCnt="0"/>
      <dgm:spPr/>
    </dgm:pt>
    <dgm:pt modelId="{183EA417-6E6A-A74B-BC59-573AA5C8183B}" type="pres">
      <dgm:prSet presAssocID="{F6C60E27-BC26-45A6-B66A-ABF5152A6D8D}" presName="arrow" presStyleLbl="alignNode1" presStyleIdx="5" presStyleCnt="6"/>
      <dgm:spPr/>
    </dgm:pt>
    <dgm:pt modelId="{4AE18BEE-5A9E-A747-8D7A-FD0C79646593}" type="pres">
      <dgm:prSet presAssocID="{F6C60E27-BC26-45A6-B66A-ABF5152A6D8D}" presName="descendantArrow" presStyleLbl="bgAccFollowNode1" presStyleIdx="5" presStyleCnt="6"/>
      <dgm:spPr/>
    </dgm:pt>
  </dgm:ptLst>
  <dgm:cxnLst>
    <dgm:cxn modelId="{9A072D21-6B74-0841-AD5A-125BD452200A}" type="presOf" srcId="{5AFF4BC5-53E2-45F8-BEAB-BAFD153F5993}" destId="{2BC775C3-9462-394B-9339-5F012D8E82D7}" srcOrd="0" destOrd="0" presId="urn:microsoft.com/office/officeart/2016/7/layout/VerticalDownArrowProcess"/>
    <dgm:cxn modelId="{04C72233-99C3-4FFD-AD2B-C3E6F98E0221}" srcId="{FD337E0E-1C15-42FB-81A3-523B5B41F18F}" destId="{9CABB33D-7317-4C6E-A10E-5281CFA1AA8F}" srcOrd="0" destOrd="0" parTransId="{0CB21CCE-40E1-4740-BA75-4895AB4B2AA1}" sibTransId="{CD96C207-1C68-4792-9008-36297BEE818F}"/>
    <dgm:cxn modelId="{2EBC254A-580C-D04C-906D-7D125F85745F}" type="presOf" srcId="{23B00196-0A2B-4A80-BAC1-40C29627D6BB}" destId="{4AE18BEE-5A9E-A747-8D7A-FD0C79646593}" srcOrd="0" destOrd="0" presId="urn:microsoft.com/office/officeart/2016/7/layout/VerticalDownArrowProcess"/>
    <dgm:cxn modelId="{C2C68D5F-ECB2-4DB3-918F-82FAAE5796D3}" srcId="{5AFF4BC5-53E2-45F8-BEAB-BAFD153F5993}" destId="{08D11CE2-A6CD-433A-85B6-DE8ABB778606}" srcOrd="5" destOrd="0" parTransId="{8022D43F-E83A-4BCC-82F1-C51027224DA7}" sibTransId="{92D4077D-7F04-4D4C-AE2B-8B37C67AA577}"/>
    <dgm:cxn modelId="{73351965-5CAE-3043-82D3-BBD3EC416AAF}" type="presOf" srcId="{4DA1FCAB-2FE0-4F39-986A-DEB47094B2B6}" destId="{835CCF39-B62F-2949-B2E5-8D2B2FC0BA21}" srcOrd="0" destOrd="0" presId="urn:microsoft.com/office/officeart/2016/7/layout/VerticalDownArrowProcess"/>
    <dgm:cxn modelId="{A81D5D6E-25D0-A946-8CD2-D0CAAE029964}" type="presOf" srcId="{0DC834F0-D6D2-491B-906F-0FC4811B2682}" destId="{6A225977-F68B-1543-A789-6600390A03CB}" srcOrd="0" destOrd="0" presId="urn:microsoft.com/office/officeart/2016/7/layout/VerticalDownArrowProcess"/>
    <dgm:cxn modelId="{2901EE80-4BF0-2D41-90E9-8B8CFEBCF162}" type="presOf" srcId="{EC489201-A49A-49CD-82CC-6741C1A94CED}" destId="{483B8B36-EA2B-934E-8A13-23DFF4674F99}" srcOrd="1" destOrd="0" presId="urn:microsoft.com/office/officeart/2016/7/layout/VerticalDownArrowProcess"/>
    <dgm:cxn modelId="{CCF00682-5FFE-8C49-8B0F-36B691B9FDCC}" type="presOf" srcId="{A48A2CAF-3576-4C6A-9BEB-7F3DB79E026C}" destId="{E21500E5-DEE3-CB49-A475-B4D5BFC67816}" srcOrd="0" destOrd="0" presId="urn:microsoft.com/office/officeart/2016/7/layout/VerticalDownArrowProcess"/>
    <dgm:cxn modelId="{7E25C782-D105-644F-B64E-4A55BED251B0}" type="presOf" srcId="{75CECD83-0728-4924-B6B9-DA544E5F1D83}" destId="{8E933D19-E4A4-D843-80B4-0F84702EF89D}" srcOrd="0" destOrd="0" presId="urn:microsoft.com/office/officeart/2016/7/layout/VerticalDownArrowProcess"/>
    <dgm:cxn modelId="{7E6B0884-7513-4607-AE73-DD583F0DE578}" srcId="{F6C60E27-BC26-45A6-B66A-ABF5152A6D8D}" destId="{23B00196-0A2B-4A80-BAC1-40C29627D6BB}" srcOrd="0" destOrd="0" parTransId="{DEEB5252-5805-4149-B6FD-CEED4341E8F8}" sibTransId="{9D3B6792-6B49-4BED-ABF4-B410ADCA9025}"/>
    <dgm:cxn modelId="{F890F885-4DCD-A049-99BD-2DB1FADD4EAD}" type="presOf" srcId="{FD337E0E-1C15-42FB-81A3-523B5B41F18F}" destId="{36539A87-AB1B-E24C-8360-0F90EBD1268C}" srcOrd="0" destOrd="0" presId="urn:microsoft.com/office/officeart/2016/7/layout/VerticalDownArrowProcess"/>
    <dgm:cxn modelId="{6EB2F985-8564-2045-8C83-6853F2CC5C51}" type="presOf" srcId="{EC489201-A49A-49CD-82CC-6741C1A94CED}" destId="{07AD7031-DD62-CD40-995F-A078A2836FE3}" srcOrd="0" destOrd="0" presId="urn:microsoft.com/office/officeart/2016/7/layout/VerticalDownArrowProcess"/>
    <dgm:cxn modelId="{52BAFD8C-3349-4242-B3C6-B8A92C86C61D}" type="presOf" srcId="{75AF186F-6C17-4291-B629-020E4630D167}" destId="{5EB32486-1957-4146-A730-3829CC2E73C9}" srcOrd="1" destOrd="0" presId="urn:microsoft.com/office/officeart/2016/7/layout/VerticalDownArrowProcess"/>
    <dgm:cxn modelId="{6A825695-2BEE-4402-AABB-C51B8ACC68A7}" srcId="{0DC834F0-D6D2-491B-906F-0FC4811B2682}" destId="{A48A2CAF-3576-4C6A-9BEB-7F3DB79E026C}" srcOrd="0" destOrd="0" parTransId="{2755845D-5609-4A26-AABF-6725273D5700}" sibTransId="{BA0B1220-2B38-4241-AFC2-4D205C5B3255}"/>
    <dgm:cxn modelId="{C05AD699-619C-4CB8-A8A1-8BE65AAC8569}" srcId="{5AFF4BC5-53E2-45F8-BEAB-BAFD153F5993}" destId="{0DC834F0-D6D2-491B-906F-0FC4811B2682}" srcOrd="2" destOrd="0" parTransId="{EE69E72C-C921-4E4A-AE31-A0B464F5DFB7}" sibTransId="{0B50474D-1D15-4A4B-AE64-5D270F873962}"/>
    <dgm:cxn modelId="{B548959A-C9D0-426F-8331-400CE88AC0A5}" srcId="{5AFF4BC5-53E2-45F8-BEAB-BAFD153F5993}" destId="{FD337E0E-1C15-42FB-81A3-523B5B41F18F}" srcOrd="1" destOrd="0" parTransId="{55B486EE-7E05-46E1-A8EA-24D64F92FD8F}" sibTransId="{1FF109D4-BF64-4E64-AFBF-97D34AC6CF23}"/>
    <dgm:cxn modelId="{29AA68A7-5A63-4268-BB20-9A924D6D1DD9}" srcId="{75AF186F-6C17-4291-B629-020E4630D167}" destId="{75CECD83-0728-4924-B6B9-DA544E5F1D83}" srcOrd="0" destOrd="0" parTransId="{82456118-CADD-4822-80B6-A047E93EB5E3}" sibTransId="{577DB073-A844-4B00-BEBA-3497D5292577}"/>
    <dgm:cxn modelId="{68E4CCAF-079C-E840-A942-AFAA04440DF1}" type="presOf" srcId="{F6C60E27-BC26-45A6-B66A-ABF5152A6D8D}" destId="{183EA417-6E6A-A74B-BC59-573AA5C8183B}" srcOrd="1" destOrd="0" presId="urn:microsoft.com/office/officeart/2016/7/layout/VerticalDownArrowProcess"/>
    <dgm:cxn modelId="{A7BB7CB0-3E6C-6842-9930-CFB424E69E11}" type="presOf" srcId="{F6C60E27-BC26-45A6-B66A-ABF5152A6D8D}" destId="{102FC748-E047-D043-988F-1A5B267CF27D}" srcOrd="0" destOrd="0" presId="urn:microsoft.com/office/officeart/2016/7/layout/VerticalDownArrowProcess"/>
    <dgm:cxn modelId="{877045B4-30A8-4F37-BB6B-704B028FAB50}" srcId="{5AFF4BC5-53E2-45F8-BEAB-BAFD153F5993}" destId="{75AF186F-6C17-4291-B629-020E4630D167}" srcOrd="3" destOrd="0" parTransId="{62D27F77-849E-4406-9392-81BFC73C103A}" sibTransId="{7D75FDCC-863C-43D4-A581-861B1D971BBD}"/>
    <dgm:cxn modelId="{25552EB5-458A-DB4E-9877-718686CFB031}" type="presOf" srcId="{75AF186F-6C17-4291-B629-020E4630D167}" destId="{6F1D3C56-57CE-C24D-B62A-32167B082475}" srcOrd="0" destOrd="0" presId="urn:microsoft.com/office/officeart/2016/7/layout/VerticalDownArrowProcess"/>
    <dgm:cxn modelId="{586E82B5-599F-42F9-89AC-AD1E0E705010}" srcId="{08D11CE2-A6CD-433A-85B6-DE8ABB778606}" destId="{4DA1FCAB-2FE0-4F39-986A-DEB47094B2B6}" srcOrd="0" destOrd="0" parTransId="{30D15C4B-5BF2-47D7-9BA3-67FE9E4C822C}" sibTransId="{93BF4120-C514-4831-90EF-689EA6A68823}"/>
    <dgm:cxn modelId="{38BF7FC1-3C35-42EE-9885-B33AD05CD05E}" srcId="{EC489201-A49A-49CD-82CC-6741C1A94CED}" destId="{2E609F88-CF8B-49FB-A534-F6CF67600F45}" srcOrd="0" destOrd="0" parTransId="{BCA6DE97-3FCE-4512-9D7A-EF8370D9CC64}" sibTransId="{BC04BFEA-A414-40EC-B8FB-339700B6A004}"/>
    <dgm:cxn modelId="{D526F4CD-6458-CE4B-BF7C-71C952A72E84}" type="presOf" srcId="{FD337E0E-1C15-42FB-81A3-523B5B41F18F}" destId="{9D85A25D-D297-2A40-8072-954D8D316C2E}" srcOrd="1" destOrd="0" presId="urn:microsoft.com/office/officeart/2016/7/layout/VerticalDownArrowProcess"/>
    <dgm:cxn modelId="{D24D58CF-B0F4-490E-A907-84E54BDE95DC}" srcId="{5AFF4BC5-53E2-45F8-BEAB-BAFD153F5993}" destId="{F6C60E27-BC26-45A6-B66A-ABF5152A6D8D}" srcOrd="0" destOrd="0" parTransId="{42EFBBD8-961A-45BB-8707-78A2CD36117C}" sibTransId="{62440765-019B-4CCB-96AF-71B16E3C1338}"/>
    <dgm:cxn modelId="{6BC7B9D2-6A13-489B-B6A9-5892485BDD3C}" srcId="{5AFF4BC5-53E2-45F8-BEAB-BAFD153F5993}" destId="{EC489201-A49A-49CD-82CC-6741C1A94CED}" srcOrd="4" destOrd="0" parTransId="{D16A74AB-C294-4DFA-A71C-B09247DB591B}" sibTransId="{494C73BB-C909-4D9A-BF14-2A15D5877E37}"/>
    <dgm:cxn modelId="{EF0922D7-FC26-324C-851E-AF067C2F9775}" type="presOf" srcId="{2E609F88-CF8B-49FB-A534-F6CF67600F45}" destId="{ED14C474-4887-514A-8BF2-F5DAB7FFE39D}" srcOrd="0" destOrd="0" presId="urn:microsoft.com/office/officeart/2016/7/layout/VerticalDownArrowProcess"/>
    <dgm:cxn modelId="{E64CFCE5-E3B5-E448-B2E1-078ED210F67D}" type="presOf" srcId="{08D11CE2-A6CD-433A-85B6-DE8ABB778606}" destId="{FEEE2664-4E39-8047-A365-23068D4381C0}" srcOrd="0" destOrd="0" presId="urn:microsoft.com/office/officeart/2016/7/layout/VerticalDownArrowProcess"/>
    <dgm:cxn modelId="{EEC596ED-1C33-7A43-B08A-87D092A17063}" type="presOf" srcId="{0DC834F0-D6D2-491B-906F-0FC4811B2682}" destId="{7A65B6C9-534A-FD4D-A6B4-7CB168B4058A}" srcOrd="1" destOrd="0" presId="urn:microsoft.com/office/officeart/2016/7/layout/VerticalDownArrowProcess"/>
    <dgm:cxn modelId="{603FA3FF-CD32-9C4C-8982-38B3FEEB269B}" type="presOf" srcId="{9CABB33D-7317-4C6E-A10E-5281CFA1AA8F}" destId="{828D5D64-D0E9-E141-9F02-A8FBE99BC2B5}" srcOrd="0" destOrd="0" presId="urn:microsoft.com/office/officeart/2016/7/layout/VerticalDownArrowProcess"/>
    <dgm:cxn modelId="{7C3A1B2D-B9AC-B04F-8596-F2013B90AF5A}" type="presParOf" srcId="{2BC775C3-9462-394B-9339-5F012D8E82D7}" destId="{7FE62330-7809-5F47-B8B1-135B7F465AF4}" srcOrd="0" destOrd="0" presId="urn:microsoft.com/office/officeart/2016/7/layout/VerticalDownArrowProcess"/>
    <dgm:cxn modelId="{ADB342A8-94E4-7846-8E99-CE9B46E15E35}" type="presParOf" srcId="{7FE62330-7809-5F47-B8B1-135B7F465AF4}" destId="{FEEE2664-4E39-8047-A365-23068D4381C0}" srcOrd="0" destOrd="0" presId="urn:microsoft.com/office/officeart/2016/7/layout/VerticalDownArrowProcess"/>
    <dgm:cxn modelId="{8BF261A2-43AF-7F48-9EEE-DD6FF97C4E4B}" type="presParOf" srcId="{7FE62330-7809-5F47-B8B1-135B7F465AF4}" destId="{835CCF39-B62F-2949-B2E5-8D2B2FC0BA21}" srcOrd="1" destOrd="0" presId="urn:microsoft.com/office/officeart/2016/7/layout/VerticalDownArrowProcess"/>
    <dgm:cxn modelId="{DC6C89E3-7B27-944E-AD6D-1C5B773BFA15}" type="presParOf" srcId="{2BC775C3-9462-394B-9339-5F012D8E82D7}" destId="{A43D62E9-941C-764C-B106-B340C2927F45}" srcOrd="1" destOrd="0" presId="urn:microsoft.com/office/officeart/2016/7/layout/VerticalDownArrowProcess"/>
    <dgm:cxn modelId="{1556F525-A15D-A64F-A4B3-0A457C02783A}" type="presParOf" srcId="{2BC775C3-9462-394B-9339-5F012D8E82D7}" destId="{650DEA3D-836E-B343-89F4-D92FCC999326}" srcOrd="2" destOrd="0" presId="urn:microsoft.com/office/officeart/2016/7/layout/VerticalDownArrowProcess"/>
    <dgm:cxn modelId="{E78FD5CB-9A11-A44A-B3A4-83CED90A3957}" type="presParOf" srcId="{650DEA3D-836E-B343-89F4-D92FCC999326}" destId="{07AD7031-DD62-CD40-995F-A078A2836FE3}" srcOrd="0" destOrd="0" presId="urn:microsoft.com/office/officeart/2016/7/layout/VerticalDownArrowProcess"/>
    <dgm:cxn modelId="{7AC5A1D5-7486-F740-94C5-B7EFFA643F09}" type="presParOf" srcId="{650DEA3D-836E-B343-89F4-D92FCC999326}" destId="{483B8B36-EA2B-934E-8A13-23DFF4674F99}" srcOrd="1" destOrd="0" presId="urn:microsoft.com/office/officeart/2016/7/layout/VerticalDownArrowProcess"/>
    <dgm:cxn modelId="{B2E49D5B-CBEF-8647-8794-B73CC6C260BB}" type="presParOf" srcId="{650DEA3D-836E-B343-89F4-D92FCC999326}" destId="{ED14C474-4887-514A-8BF2-F5DAB7FFE39D}" srcOrd="2" destOrd="0" presId="urn:microsoft.com/office/officeart/2016/7/layout/VerticalDownArrowProcess"/>
    <dgm:cxn modelId="{CE0E0E95-3833-3740-AB91-B7CB410591DA}" type="presParOf" srcId="{2BC775C3-9462-394B-9339-5F012D8E82D7}" destId="{BA6D12FE-0142-1240-9613-0B46B8FF65C9}" srcOrd="3" destOrd="0" presId="urn:microsoft.com/office/officeart/2016/7/layout/VerticalDownArrowProcess"/>
    <dgm:cxn modelId="{57DA3A60-22DC-B241-8DCF-0FE0DF4CC493}" type="presParOf" srcId="{2BC775C3-9462-394B-9339-5F012D8E82D7}" destId="{1E5F6221-4E19-5448-A4FE-71DCC9E65251}" srcOrd="4" destOrd="0" presId="urn:microsoft.com/office/officeart/2016/7/layout/VerticalDownArrowProcess"/>
    <dgm:cxn modelId="{36927312-0885-9A4C-8409-36426E04BF13}" type="presParOf" srcId="{1E5F6221-4E19-5448-A4FE-71DCC9E65251}" destId="{6F1D3C56-57CE-C24D-B62A-32167B082475}" srcOrd="0" destOrd="0" presId="urn:microsoft.com/office/officeart/2016/7/layout/VerticalDownArrowProcess"/>
    <dgm:cxn modelId="{1FC57BC6-0978-E34A-9AC1-327616024A0C}" type="presParOf" srcId="{1E5F6221-4E19-5448-A4FE-71DCC9E65251}" destId="{5EB32486-1957-4146-A730-3829CC2E73C9}" srcOrd="1" destOrd="0" presId="urn:microsoft.com/office/officeart/2016/7/layout/VerticalDownArrowProcess"/>
    <dgm:cxn modelId="{C626D55D-73B8-6E45-B126-90712D40EE19}" type="presParOf" srcId="{1E5F6221-4E19-5448-A4FE-71DCC9E65251}" destId="{8E933D19-E4A4-D843-80B4-0F84702EF89D}" srcOrd="2" destOrd="0" presId="urn:microsoft.com/office/officeart/2016/7/layout/VerticalDownArrowProcess"/>
    <dgm:cxn modelId="{D114517B-7E08-0541-854E-29382598A97A}" type="presParOf" srcId="{2BC775C3-9462-394B-9339-5F012D8E82D7}" destId="{E81B7F11-5BD2-4E4F-8DAF-83D0C6E85E3D}" srcOrd="5" destOrd="0" presId="urn:microsoft.com/office/officeart/2016/7/layout/VerticalDownArrowProcess"/>
    <dgm:cxn modelId="{001E05DD-4C30-884B-9143-3EB10EA9CF02}" type="presParOf" srcId="{2BC775C3-9462-394B-9339-5F012D8E82D7}" destId="{B3F3B410-C5EB-F942-B6C8-50022BF1B113}" srcOrd="6" destOrd="0" presId="urn:microsoft.com/office/officeart/2016/7/layout/VerticalDownArrowProcess"/>
    <dgm:cxn modelId="{5A96267C-8038-CA4C-B6F0-74F71B667A01}" type="presParOf" srcId="{B3F3B410-C5EB-F942-B6C8-50022BF1B113}" destId="{6A225977-F68B-1543-A789-6600390A03CB}" srcOrd="0" destOrd="0" presId="urn:microsoft.com/office/officeart/2016/7/layout/VerticalDownArrowProcess"/>
    <dgm:cxn modelId="{B59A104F-BF0C-2F41-9899-9BEC3F24C365}" type="presParOf" srcId="{B3F3B410-C5EB-F942-B6C8-50022BF1B113}" destId="{7A65B6C9-534A-FD4D-A6B4-7CB168B4058A}" srcOrd="1" destOrd="0" presId="urn:microsoft.com/office/officeart/2016/7/layout/VerticalDownArrowProcess"/>
    <dgm:cxn modelId="{955DC209-65C8-E244-BA63-A6535F623B77}" type="presParOf" srcId="{B3F3B410-C5EB-F942-B6C8-50022BF1B113}" destId="{E21500E5-DEE3-CB49-A475-B4D5BFC67816}" srcOrd="2" destOrd="0" presId="urn:microsoft.com/office/officeart/2016/7/layout/VerticalDownArrowProcess"/>
    <dgm:cxn modelId="{E007B1DE-F1F6-7C47-A555-83CAD23BB781}" type="presParOf" srcId="{2BC775C3-9462-394B-9339-5F012D8E82D7}" destId="{BF08F6ED-8D4D-B743-8762-CFE5875F7F00}" srcOrd="7" destOrd="0" presId="urn:microsoft.com/office/officeart/2016/7/layout/VerticalDownArrowProcess"/>
    <dgm:cxn modelId="{7D87A1D5-47EC-3448-B9AF-CFDDDF1623DB}" type="presParOf" srcId="{2BC775C3-9462-394B-9339-5F012D8E82D7}" destId="{2DD09989-9679-C342-A71D-491FA1034715}" srcOrd="8" destOrd="0" presId="urn:microsoft.com/office/officeart/2016/7/layout/VerticalDownArrowProcess"/>
    <dgm:cxn modelId="{AB83871F-7E31-9D4C-9083-08C53C027D39}" type="presParOf" srcId="{2DD09989-9679-C342-A71D-491FA1034715}" destId="{36539A87-AB1B-E24C-8360-0F90EBD1268C}" srcOrd="0" destOrd="0" presId="urn:microsoft.com/office/officeart/2016/7/layout/VerticalDownArrowProcess"/>
    <dgm:cxn modelId="{C61E7B73-ACAA-F34F-B5A9-98E98890E57A}" type="presParOf" srcId="{2DD09989-9679-C342-A71D-491FA1034715}" destId="{9D85A25D-D297-2A40-8072-954D8D316C2E}" srcOrd="1" destOrd="0" presId="urn:microsoft.com/office/officeart/2016/7/layout/VerticalDownArrowProcess"/>
    <dgm:cxn modelId="{B4F4C66A-947F-BB48-B270-31777EBA2BAC}" type="presParOf" srcId="{2DD09989-9679-C342-A71D-491FA1034715}" destId="{828D5D64-D0E9-E141-9F02-A8FBE99BC2B5}" srcOrd="2" destOrd="0" presId="urn:microsoft.com/office/officeart/2016/7/layout/VerticalDownArrowProcess"/>
    <dgm:cxn modelId="{7C03E5B2-8150-DF41-9F88-5E47D1495CFB}" type="presParOf" srcId="{2BC775C3-9462-394B-9339-5F012D8E82D7}" destId="{1C01A167-F4D9-7A4E-8F75-B35A897112A9}" srcOrd="9" destOrd="0" presId="urn:microsoft.com/office/officeart/2016/7/layout/VerticalDownArrowProcess"/>
    <dgm:cxn modelId="{7AE1B982-C4B7-EF40-BB7E-66758DC9AACB}" type="presParOf" srcId="{2BC775C3-9462-394B-9339-5F012D8E82D7}" destId="{071BE354-8606-A549-8071-8C3716C857CC}" srcOrd="10" destOrd="0" presId="urn:microsoft.com/office/officeart/2016/7/layout/VerticalDownArrowProcess"/>
    <dgm:cxn modelId="{00BD931D-B8BF-5941-9353-8B9CDEAB0599}" type="presParOf" srcId="{071BE354-8606-A549-8071-8C3716C857CC}" destId="{102FC748-E047-D043-988F-1A5B267CF27D}" srcOrd="0" destOrd="0" presId="urn:microsoft.com/office/officeart/2016/7/layout/VerticalDownArrowProcess"/>
    <dgm:cxn modelId="{B6C1D6C9-A50B-264B-A944-753A83EA9DE1}" type="presParOf" srcId="{071BE354-8606-A549-8071-8C3716C857CC}" destId="{183EA417-6E6A-A74B-BC59-573AA5C8183B}" srcOrd="1" destOrd="0" presId="urn:microsoft.com/office/officeart/2016/7/layout/VerticalDownArrowProcess"/>
    <dgm:cxn modelId="{6F2FCDBF-7BC7-2444-9970-4BBFDFADF766}" type="presParOf" srcId="{071BE354-8606-A549-8071-8C3716C857CC}" destId="{4AE18BEE-5A9E-A747-8D7A-FD0C79646593}"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E2664-4E39-8047-A365-23068D4381C0}">
      <dsp:nvSpPr>
        <dsp:cNvPr id="0" name=""/>
        <dsp:cNvSpPr/>
      </dsp:nvSpPr>
      <dsp:spPr>
        <a:xfrm>
          <a:off x="0" y="4818866"/>
          <a:ext cx="1666708" cy="63247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56464" rIns="118536" bIns="156464" numCol="1" spcCol="1270" anchor="ctr" anchorCtr="0">
          <a:noAutofit/>
        </a:bodyPr>
        <a:lstStyle/>
        <a:p>
          <a:pPr marL="0" lvl="0" indent="0" algn="ctr" defTabSz="977900">
            <a:lnSpc>
              <a:spcPct val="90000"/>
            </a:lnSpc>
            <a:spcBef>
              <a:spcPct val="0"/>
            </a:spcBef>
            <a:spcAft>
              <a:spcPct val="35000"/>
            </a:spcAft>
            <a:buNone/>
          </a:pPr>
          <a:r>
            <a:rPr lang="en-US" sz="2200" kern="1200"/>
            <a:t>Complete</a:t>
          </a:r>
        </a:p>
      </dsp:txBody>
      <dsp:txXfrm>
        <a:off x="0" y="4818866"/>
        <a:ext cx="1666708" cy="632473"/>
      </dsp:txXfrm>
    </dsp:sp>
    <dsp:sp modelId="{835CCF39-B62F-2949-B2E5-8D2B2FC0BA21}">
      <dsp:nvSpPr>
        <dsp:cNvPr id="0" name=""/>
        <dsp:cNvSpPr/>
      </dsp:nvSpPr>
      <dsp:spPr>
        <a:xfrm>
          <a:off x="1666708" y="4818866"/>
          <a:ext cx="5000124" cy="63247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177800" rIns="101426" bIns="177800" numCol="1" spcCol="1270" anchor="ctr" anchorCtr="0">
          <a:noAutofit/>
        </a:bodyPr>
        <a:lstStyle/>
        <a:p>
          <a:pPr marL="0" lvl="0" indent="0" algn="l" defTabSz="622300">
            <a:lnSpc>
              <a:spcPct val="90000"/>
            </a:lnSpc>
            <a:spcBef>
              <a:spcPct val="0"/>
            </a:spcBef>
            <a:spcAft>
              <a:spcPct val="35000"/>
            </a:spcAft>
            <a:buNone/>
          </a:pPr>
          <a:r>
            <a:rPr lang="en-US" sz="1400" kern="1200"/>
            <a:t>Complete all Deferred Maintenance Repairs</a:t>
          </a:r>
        </a:p>
      </dsp:txBody>
      <dsp:txXfrm>
        <a:off x="1666708" y="4818866"/>
        <a:ext cx="5000124" cy="632473"/>
      </dsp:txXfrm>
    </dsp:sp>
    <dsp:sp modelId="{483B8B36-EA2B-934E-8A13-23DFF4674F99}">
      <dsp:nvSpPr>
        <dsp:cNvPr id="0" name=""/>
        <dsp:cNvSpPr/>
      </dsp:nvSpPr>
      <dsp:spPr>
        <a:xfrm rot="10800000">
          <a:off x="0" y="3855609"/>
          <a:ext cx="1666708" cy="972744"/>
        </a:xfrm>
        <a:prstGeom prst="upArrowCallout">
          <a:avLst>
            <a:gd name="adj1" fmla="val 5000"/>
            <a:gd name="adj2" fmla="val 10000"/>
            <a:gd name="adj3" fmla="val 15000"/>
            <a:gd name="adj4" fmla="val 64977"/>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6350" cap="flat" cmpd="sng" algn="ctr">
          <a:solidFill>
            <a:schemeClr val="accent5">
              <a:hueOff val="-1351709"/>
              <a:satOff val="-3484"/>
              <a:lumOff val="-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56464" rIns="118536" bIns="156464" numCol="1" spcCol="1270" anchor="ctr" anchorCtr="0">
          <a:noAutofit/>
        </a:bodyPr>
        <a:lstStyle/>
        <a:p>
          <a:pPr marL="0" lvl="0" indent="0" algn="ctr" defTabSz="977900">
            <a:lnSpc>
              <a:spcPct val="90000"/>
            </a:lnSpc>
            <a:spcBef>
              <a:spcPct val="0"/>
            </a:spcBef>
            <a:spcAft>
              <a:spcPct val="35000"/>
            </a:spcAft>
            <a:buNone/>
          </a:pPr>
          <a:r>
            <a:rPr lang="en-US" sz="2200" kern="1200"/>
            <a:t>Align</a:t>
          </a:r>
        </a:p>
      </dsp:txBody>
      <dsp:txXfrm rot="-10800000">
        <a:off x="0" y="3855609"/>
        <a:ext cx="1666708" cy="632283"/>
      </dsp:txXfrm>
    </dsp:sp>
    <dsp:sp modelId="{ED14C474-4887-514A-8BF2-F5DAB7FFE39D}">
      <dsp:nvSpPr>
        <dsp:cNvPr id="0" name=""/>
        <dsp:cNvSpPr/>
      </dsp:nvSpPr>
      <dsp:spPr>
        <a:xfrm>
          <a:off x="1666708" y="3855609"/>
          <a:ext cx="5000124" cy="632283"/>
        </a:xfrm>
        <a:prstGeom prst="rect">
          <a:avLst/>
        </a:prstGeom>
        <a:solidFill>
          <a:schemeClr val="accent5">
            <a:tint val="40000"/>
            <a:alpha val="90000"/>
            <a:hueOff val="-1347952"/>
            <a:satOff val="-4566"/>
            <a:lumOff val="-586"/>
            <a:alphaOff val="0"/>
          </a:schemeClr>
        </a:solidFill>
        <a:ln w="6350" cap="flat" cmpd="sng" algn="ctr">
          <a:solidFill>
            <a:schemeClr val="accent5">
              <a:tint val="40000"/>
              <a:alpha val="90000"/>
              <a:hueOff val="-1347952"/>
              <a:satOff val="-4566"/>
              <a:lumOff val="-5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177800" rIns="101426" bIns="177800" numCol="1" spcCol="1270" anchor="ctr" anchorCtr="0">
          <a:noAutofit/>
        </a:bodyPr>
        <a:lstStyle/>
        <a:p>
          <a:pPr marL="0" lvl="0" indent="0" algn="l" defTabSz="622300">
            <a:lnSpc>
              <a:spcPct val="90000"/>
            </a:lnSpc>
            <a:spcBef>
              <a:spcPct val="0"/>
            </a:spcBef>
            <a:spcAft>
              <a:spcPct val="35000"/>
            </a:spcAft>
            <a:buNone/>
          </a:pPr>
          <a:r>
            <a:rPr lang="en-US" sz="1400" kern="1200"/>
            <a:t>Align With Reserve Requirements</a:t>
          </a:r>
        </a:p>
      </dsp:txBody>
      <dsp:txXfrm>
        <a:off x="1666708" y="3855609"/>
        <a:ext cx="5000124" cy="632283"/>
      </dsp:txXfrm>
    </dsp:sp>
    <dsp:sp modelId="{5EB32486-1957-4146-A730-3829CC2E73C9}">
      <dsp:nvSpPr>
        <dsp:cNvPr id="0" name=""/>
        <dsp:cNvSpPr/>
      </dsp:nvSpPr>
      <dsp:spPr>
        <a:xfrm rot="10800000">
          <a:off x="0" y="2892351"/>
          <a:ext cx="1666708" cy="972744"/>
        </a:xfrm>
        <a:prstGeom prst="upArrowCallout">
          <a:avLst>
            <a:gd name="adj1" fmla="val 5000"/>
            <a:gd name="adj2" fmla="val 10000"/>
            <a:gd name="adj3" fmla="val 15000"/>
            <a:gd name="adj4" fmla="val 64977"/>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6350" cap="flat" cmpd="sng" algn="ctr">
          <a:solidFill>
            <a:schemeClr val="accent5">
              <a:hueOff val="-2703417"/>
              <a:satOff val="-6968"/>
              <a:lumOff val="-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56464" rIns="118536" bIns="156464" numCol="1" spcCol="1270" anchor="ctr" anchorCtr="0">
          <a:noAutofit/>
        </a:bodyPr>
        <a:lstStyle/>
        <a:p>
          <a:pPr marL="0" lvl="0" indent="0" algn="ctr" defTabSz="977900">
            <a:lnSpc>
              <a:spcPct val="90000"/>
            </a:lnSpc>
            <a:spcBef>
              <a:spcPct val="0"/>
            </a:spcBef>
            <a:spcAft>
              <a:spcPct val="35000"/>
            </a:spcAft>
            <a:buNone/>
          </a:pPr>
          <a:r>
            <a:rPr lang="en-US" sz="2200" kern="1200"/>
            <a:t>Check</a:t>
          </a:r>
        </a:p>
      </dsp:txBody>
      <dsp:txXfrm rot="-10800000">
        <a:off x="0" y="2892351"/>
        <a:ext cx="1666708" cy="632283"/>
      </dsp:txXfrm>
    </dsp:sp>
    <dsp:sp modelId="{8E933D19-E4A4-D843-80B4-0F84702EF89D}">
      <dsp:nvSpPr>
        <dsp:cNvPr id="0" name=""/>
        <dsp:cNvSpPr/>
      </dsp:nvSpPr>
      <dsp:spPr>
        <a:xfrm>
          <a:off x="1666708" y="2892351"/>
          <a:ext cx="5000124" cy="632283"/>
        </a:xfrm>
        <a:prstGeom prst="rect">
          <a:avLst/>
        </a:prstGeom>
        <a:solidFill>
          <a:schemeClr val="accent5">
            <a:tint val="40000"/>
            <a:alpha val="90000"/>
            <a:hueOff val="-2695905"/>
            <a:satOff val="-9133"/>
            <a:lumOff val="-1171"/>
            <a:alphaOff val="0"/>
          </a:schemeClr>
        </a:solidFill>
        <a:ln w="6350" cap="flat" cmpd="sng" algn="ctr">
          <a:solidFill>
            <a:schemeClr val="accent5">
              <a:tint val="40000"/>
              <a:alpha val="90000"/>
              <a:hueOff val="-2695905"/>
              <a:satOff val="-9133"/>
              <a:lumOff val="-117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177800" rIns="101426" bIns="177800" numCol="1" spcCol="1270" anchor="ctr" anchorCtr="0">
          <a:noAutofit/>
        </a:bodyPr>
        <a:lstStyle/>
        <a:p>
          <a:pPr marL="0" lvl="0" indent="0" algn="l" defTabSz="622300">
            <a:lnSpc>
              <a:spcPct val="90000"/>
            </a:lnSpc>
            <a:spcBef>
              <a:spcPct val="0"/>
            </a:spcBef>
            <a:spcAft>
              <a:spcPct val="35000"/>
            </a:spcAft>
            <a:buNone/>
          </a:pPr>
          <a:r>
            <a:rPr lang="en-US" sz="1400" kern="1200"/>
            <a:t>Check the “Unavailable” List Often</a:t>
          </a:r>
        </a:p>
      </dsp:txBody>
      <dsp:txXfrm>
        <a:off x="1666708" y="2892351"/>
        <a:ext cx="5000124" cy="632283"/>
      </dsp:txXfrm>
    </dsp:sp>
    <dsp:sp modelId="{7A65B6C9-534A-FD4D-A6B4-7CB168B4058A}">
      <dsp:nvSpPr>
        <dsp:cNvPr id="0" name=""/>
        <dsp:cNvSpPr/>
      </dsp:nvSpPr>
      <dsp:spPr>
        <a:xfrm rot="10800000">
          <a:off x="0" y="1929094"/>
          <a:ext cx="1666708" cy="972744"/>
        </a:xfrm>
        <a:prstGeom prst="upArrowCallout">
          <a:avLst>
            <a:gd name="adj1" fmla="val 5000"/>
            <a:gd name="adj2" fmla="val 10000"/>
            <a:gd name="adj3" fmla="val 15000"/>
            <a:gd name="adj4" fmla="val 64977"/>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56464" rIns="118536" bIns="156464" numCol="1" spcCol="1270" anchor="ctr" anchorCtr="0">
          <a:noAutofit/>
        </a:bodyPr>
        <a:lstStyle/>
        <a:p>
          <a:pPr marL="0" lvl="0" indent="0" algn="ctr" defTabSz="977900">
            <a:lnSpc>
              <a:spcPct val="90000"/>
            </a:lnSpc>
            <a:spcBef>
              <a:spcPct val="0"/>
            </a:spcBef>
            <a:spcAft>
              <a:spcPct val="35000"/>
            </a:spcAft>
            <a:buNone/>
          </a:pPr>
          <a:r>
            <a:rPr lang="en-US" sz="2200" kern="1200"/>
            <a:t>Obtain</a:t>
          </a:r>
        </a:p>
      </dsp:txBody>
      <dsp:txXfrm rot="-10800000">
        <a:off x="0" y="1929094"/>
        <a:ext cx="1666708" cy="632283"/>
      </dsp:txXfrm>
    </dsp:sp>
    <dsp:sp modelId="{E21500E5-DEE3-CB49-A475-B4D5BFC67816}">
      <dsp:nvSpPr>
        <dsp:cNvPr id="0" name=""/>
        <dsp:cNvSpPr/>
      </dsp:nvSpPr>
      <dsp:spPr>
        <a:xfrm>
          <a:off x="1666708" y="1929094"/>
          <a:ext cx="5000124" cy="632283"/>
        </a:xfrm>
        <a:prstGeom prst="rect">
          <a:avLst/>
        </a:prstGeom>
        <a:solidFill>
          <a:schemeClr val="accent5">
            <a:tint val="40000"/>
            <a:alpha val="90000"/>
            <a:hueOff val="-4043857"/>
            <a:satOff val="-13699"/>
            <a:lumOff val="-1757"/>
            <a:alphaOff val="0"/>
          </a:schemeClr>
        </a:solidFill>
        <a:ln w="6350" cap="flat" cmpd="sng" algn="ctr">
          <a:solidFill>
            <a:schemeClr val="accent5">
              <a:tint val="40000"/>
              <a:alpha val="90000"/>
              <a:hueOff val="-4043857"/>
              <a:satOff val="-13699"/>
              <a:lumOff val="-17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177800" rIns="101426" bIns="177800" numCol="1" spcCol="1270" anchor="ctr" anchorCtr="0">
          <a:noAutofit/>
        </a:bodyPr>
        <a:lstStyle/>
        <a:p>
          <a:pPr marL="0" lvl="0" indent="0" algn="l" defTabSz="622300">
            <a:lnSpc>
              <a:spcPct val="90000"/>
            </a:lnSpc>
            <a:spcBef>
              <a:spcPct val="0"/>
            </a:spcBef>
            <a:spcAft>
              <a:spcPct val="35000"/>
            </a:spcAft>
            <a:buNone/>
          </a:pPr>
          <a:r>
            <a:rPr lang="en-US" sz="1400" kern="1200"/>
            <a:t>Obtain Bank Portfolio Lending Approval</a:t>
          </a:r>
        </a:p>
      </dsp:txBody>
      <dsp:txXfrm>
        <a:off x="1666708" y="1929094"/>
        <a:ext cx="5000124" cy="632283"/>
      </dsp:txXfrm>
    </dsp:sp>
    <dsp:sp modelId="{9D85A25D-D297-2A40-8072-954D8D316C2E}">
      <dsp:nvSpPr>
        <dsp:cNvPr id="0" name=""/>
        <dsp:cNvSpPr/>
      </dsp:nvSpPr>
      <dsp:spPr>
        <a:xfrm rot="10800000">
          <a:off x="0" y="965837"/>
          <a:ext cx="1666708" cy="972744"/>
        </a:xfrm>
        <a:prstGeom prst="upArrowCallout">
          <a:avLst>
            <a:gd name="adj1" fmla="val 5000"/>
            <a:gd name="adj2" fmla="val 10000"/>
            <a:gd name="adj3" fmla="val 15000"/>
            <a:gd name="adj4" fmla="val 64977"/>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56464" rIns="118536" bIns="156464" numCol="1" spcCol="1270" anchor="ctr" anchorCtr="0">
          <a:noAutofit/>
        </a:bodyPr>
        <a:lstStyle/>
        <a:p>
          <a:pPr marL="0" lvl="0" indent="0" algn="ctr" defTabSz="977900">
            <a:lnSpc>
              <a:spcPct val="90000"/>
            </a:lnSpc>
            <a:spcBef>
              <a:spcPct val="0"/>
            </a:spcBef>
            <a:spcAft>
              <a:spcPct val="35000"/>
            </a:spcAft>
            <a:buNone/>
          </a:pPr>
          <a:r>
            <a:rPr lang="en-US" sz="2200" kern="1200"/>
            <a:t>Obtain</a:t>
          </a:r>
        </a:p>
      </dsp:txBody>
      <dsp:txXfrm rot="-10800000">
        <a:off x="0" y="965837"/>
        <a:ext cx="1666708" cy="632283"/>
      </dsp:txXfrm>
    </dsp:sp>
    <dsp:sp modelId="{828D5D64-D0E9-E141-9F02-A8FBE99BC2B5}">
      <dsp:nvSpPr>
        <dsp:cNvPr id="0" name=""/>
        <dsp:cNvSpPr/>
      </dsp:nvSpPr>
      <dsp:spPr>
        <a:xfrm>
          <a:off x="1666708" y="965837"/>
          <a:ext cx="5000124" cy="632283"/>
        </a:xfrm>
        <a:prstGeom prst="rect">
          <a:avLst/>
        </a:prstGeom>
        <a:solidFill>
          <a:schemeClr val="accent5">
            <a:tint val="40000"/>
            <a:alpha val="90000"/>
            <a:hueOff val="-5391810"/>
            <a:satOff val="-18266"/>
            <a:lumOff val="-2342"/>
            <a:alphaOff val="0"/>
          </a:schemeClr>
        </a:solidFill>
        <a:ln w="6350" cap="flat" cmpd="sng" algn="ctr">
          <a:solidFill>
            <a:schemeClr val="accent5">
              <a:tint val="40000"/>
              <a:alpha val="90000"/>
              <a:hueOff val="-5391810"/>
              <a:satOff val="-18266"/>
              <a:lumOff val="-23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177800" rIns="101426" bIns="177800" numCol="1" spcCol="1270" anchor="ctr" anchorCtr="0">
          <a:noAutofit/>
        </a:bodyPr>
        <a:lstStyle/>
        <a:p>
          <a:pPr marL="0" lvl="0" indent="0" algn="l" defTabSz="622300">
            <a:lnSpc>
              <a:spcPct val="90000"/>
            </a:lnSpc>
            <a:spcBef>
              <a:spcPct val="0"/>
            </a:spcBef>
            <a:spcAft>
              <a:spcPct val="35000"/>
            </a:spcAft>
            <a:buNone/>
          </a:pPr>
          <a:r>
            <a:rPr lang="en-US" sz="1400" kern="1200"/>
            <a:t>Obtain Fannie Mae Building-Wide Global Lending Approval (PERS)</a:t>
          </a:r>
        </a:p>
      </dsp:txBody>
      <dsp:txXfrm>
        <a:off x="1666708" y="965837"/>
        <a:ext cx="5000124" cy="632283"/>
      </dsp:txXfrm>
    </dsp:sp>
    <dsp:sp modelId="{183EA417-6E6A-A74B-BC59-573AA5C8183B}">
      <dsp:nvSpPr>
        <dsp:cNvPr id="0" name=""/>
        <dsp:cNvSpPr/>
      </dsp:nvSpPr>
      <dsp:spPr>
        <a:xfrm rot="10800000">
          <a:off x="0" y="2579"/>
          <a:ext cx="1666708" cy="972744"/>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56464" rIns="118536" bIns="156464" numCol="1" spcCol="1270" anchor="ctr" anchorCtr="0">
          <a:noAutofit/>
        </a:bodyPr>
        <a:lstStyle/>
        <a:p>
          <a:pPr marL="0" lvl="0" indent="0" algn="ctr" defTabSz="977900">
            <a:lnSpc>
              <a:spcPct val="90000"/>
            </a:lnSpc>
            <a:spcBef>
              <a:spcPct val="0"/>
            </a:spcBef>
            <a:spcAft>
              <a:spcPct val="35000"/>
            </a:spcAft>
            <a:buNone/>
          </a:pPr>
          <a:r>
            <a:rPr lang="en-US" sz="2200" kern="1200"/>
            <a:t>Determine</a:t>
          </a:r>
        </a:p>
      </dsp:txBody>
      <dsp:txXfrm rot="-10800000">
        <a:off x="0" y="2579"/>
        <a:ext cx="1666708" cy="632283"/>
      </dsp:txXfrm>
    </dsp:sp>
    <dsp:sp modelId="{4AE18BEE-5A9E-A747-8D7A-FD0C79646593}">
      <dsp:nvSpPr>
        <dsp:cNvPr id="0" name=""/>
        <dsp:cNvSpPr/>
      </dsp:nvSpPr>
      <dsp:spPr>
        <a:xfrm>
          <a:off x="1666708" y="2579"/>
          <a:ext cx="5000124" cy="632283"/>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177800" rIns="101426" bIns="177800" numCol="1" spcCol="1270" anchor="ctr" anchorCtr="0">
          <a:noAutofit/>
        </a:bodyPr>
        <a:lstStyle/>
        <a:p>
          <a:pPr marL="0" lvl="0" indent="0" algn="l" defTabSz="622300">
            <a:lnSpc>
              <a:spcPct val="90000"/>
            </a:lnSpc>
            <a:spcBef>
              <a:spcPct val="0"/>
            </a:spcBef>
            <a:spcAft>
              <a:spcPct val="35000"/>
            </a:spcAft>
            <a:buNone/>
          </a:pPr>
          <a:r>
            <a:rPr lang="en-US" sz="1400" kern="1200"/>
            <a:t>Determine Mortgage Availability for Unit Owners and Purchasers</a:t>
          </a:r>
        </a:p>
      </dsp:txBody>
      <dsp:txXfrm>
        <a:off x="1666708" y="2579"/>
        <a:ext cx="5000124" cy="63228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3D-1696-03AB-55C1-F803C2A069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A4C097-7DA6-7A8A-6967-AC84E8F75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9495BA-89A2-1107-4B7B-F9E8015FD21D}"/>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5" name="Footer Placeholder 4">
            <a:extLst>
              <a:ext uri="{FF2B5EF4-FFF2-40B4-BE49-F238E27FC236}">
                <a16:creationId xmlns:a16="http://schemas.microsoft.com/office/drawing/2014/main" id="{13B2B5DA-B938-C88F-E425-91E08608F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A12CC-FDDB-107C-9646-12887861AF24}"/>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61855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2F8F-3714-A0C7-636E-34B94C54D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A7BAB-B441-1979-2169-F4CAC4D949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4A5BB-F6B3-358A-AC45-D809EC7F43E7}"/>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5" name="Footer Placeholder 4">
            <a:extLst>
              <a:ext uri="{FF2B5EF4-FFF2-40B4-BE49-F238E27FC236}">
                <a16:creationId xmlns:a16="http://schemas.microsoft.com/office/drawing/2014/main" id="{1EAB49DE-D132-331C-6715-836B17351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8407B-C96D-27DF-344E-8AFCACD179D4}"/>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314207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EB5D0-15F2-CC0B-CEAF-1F369AE98F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CDA390-1912-02CD-E13D-77177969D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4BA07-A089-01C3-BCDE-645DAE987B77}"/>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5" name="Footer Placeholder 4">
            <a:extLst>
              <a:ext uri="{FF2B5EF4-FFF2-40B4-BE49-F238E27FC236}">
                <a16:creationId xmlns:a16="http://schemas.microsoft.com/office/drawing/2014/main" id="{9AD74F3C-5DE3-9826-3A65-C748355C3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5B478-43C5-4AAB-8213-A6A33A08EFA7}"/>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60743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3A94-4F55-53DD-7073-112211B96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700ED-1000-E8B4-807D-622EC3946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19E7-C94E-32DB-7B4C-DA2AB6F6A127}"/>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5" name="Footer Placeholder 4">
            <a:extLst>
              <a:ext uri="{FF2B5EF4-FFF2-40B4-BE49-F238E27FC236}">
                <a16:creationId xmlns:a16="http://schemas.microsoft.com/office/drawing/2014/main" id="{6C56EAB4-7BF1-812C-3B62-2AB9901A7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A740E-E390-19E4-497B-C0CA7CA553B9}"/>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114401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ED41-444F-2AC6-F966-A4CED0B7C0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2E9B8-FBD0-5639-358F-A5EFA8768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1867C-C359-8BAF-4658-4934691E249D}"/>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5" name="Footer Placeholder 4">
            <a:extLst>
              <a:ext uri="{FF2B5EF4-FFF2-40B4-BE49-F238E27FC236}">
                <a16:creationId xmlns:a16="http://schemas.microsoft.com/office/drawing/2014/main" id="{866A8D93-2598-FCB8-1FAE-223050CAD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DC924-45BC-90E8-D73F-9EDC198E5E12}"/>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340370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CC12-468D-1F1A-4600-E42ED308D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689DC-731A-83E7-53BF-7242D65D32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8CECF0-D4E5-72B2-667A-8FA95CD3C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F8C75A-6109-0A24-99D7-A8699B7EFFDF}"/>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6" name="Footer Placeholder 5">
            <a:extLst>
              <a:ext uri="{FF2B5EF4-FFF2-40B4-BE49-F238E27FC236}">
                <a16:creationId xmlns:a16="http://schemas.microsoft.com/office/drawing/2014/main" id="{A78EA747-F3B6-4707-9E9C-6FE19C027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9DDBC-5A68-15B5-D395-971F713C1CC6}"/>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47990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4D0B-73E0-67D5-9DCD-649463D13C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2B0619-B7F5-415C-0EF0-6B8B4DB00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46C04D-AFC4-BEB5-634B-F94598772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58B3B7-A2FC-D979-3774-8DEF42A05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1F842F-75FF-7649-B91F-CFE7268B2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ADE050-40C3-B954-DBAB-CEFA2050B719}"/>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8" name="Footer Placeholder 7">
            <a:extLst>
              <a:ext uri="{FF2B5EF4-FFF2-40B4-BE49-F238E27FC236}">
                <a16:creationId xmlns:a16="http://schemas.microsoft.com/office/drawing/2014/main" id="{65DAE977-CF19-3BD9-9380-EDDBFD3EC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D46063-201A-9EFE-0E19-B99F8339C64B}"/>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315213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D3F1C-A274-E763-4630-9B5A0B826C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CDB2B-8D32-8632-88DE-AE2E34FA4AA4}"/>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4" name="Footer Placeholder 3">
            <a:extLst>
              <a:ext uri="{FF2B5EF4-FFF2-40B4-BE49-F238E27FC236}">
                <a16:creationId xmlns:a16="http://schemas.microsoft.com/office/drawing/2014/main" id="{D8016C52-A08F-9794-C1D7-EA945374F0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FF6CE-4D35-8E3F-5F45-B4C2AD689F7C}"/>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28591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CCBDD-D815-2493-7268-AB5B069C1D37}"/>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3" name="Footer Placeholder 2">
            <a:extLst>
              <a:ext uri="{FF2B5EF4-FFF2-40B4-BE49-F238E27FC236}">
                <a16:creationId xmlns:a16="http://schemas.microsoft.com/office/drawing/2014/main" id="{E4C55799-769A-78D3-B551-AA860AB96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5A123-8854-F880-2797-2814682567C3}"/>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225862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E2FF-0C55-7342-1611-5C298D3C5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8BD182-60F8-18B5-9CA5-19A2F2BD8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AA16A0-9DF8-14F2-2D9D-A435D43A0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A102F-B1CA-3EF1-51C0-F66B9C5175DC}"/>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6" name="Footer Placeholder 5">
            <a:extLst>
              <a:ext uri="{FF2B5EF4-FFF2-40B4-BE49-F238E27FC236}">
                <a16:creationId xmlns:a16="http://schemas.microsoft.com/office/drawing/2014/main" id="{53A98DA7-AC52-70EC-560A-4B328DFCD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D57CA-ABED-C1FC-B5E1-E39011A46AA6}"/>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163165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832B-299A-36EC-B7B9-4C2DF453A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8182E-AF8E-2B09-2228-2AD93636F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2DB559-5613-CA03-02B7-D114F81EF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95A74-FA05-0E19-7103-D4972C03AE60}"/>
              </a:ext>
            </a:extLst>
          </p:cNvPr>
          <p:cNvSpPr>
            <a:spLocks noGrp="1"/>
          </p:cNvSpPr>
          <p:nvPr>
            <p:ph type="dt" sz="half" idx="10"/>
          </p:nvPr>
        </p:nvSpPr>
        <p:spPr/>
        <p:txBody>
          <a:bodyPr/>
          <a:lstStyle/>
          <a:p>
            <a:fld id="{83949AC9-10E3-574E-A03A-639DC7C149BB}" type="datetimeFigureOut">
              <a:rPr lang="en-US" smtClean="0"/>
              <a:t>1/23/23</a:t>
            </a:fld>
            <a:endParaRPr lang="en-US"/>
          </a:p>
        </p:txBody>
      </p:sp>
      <p:sp>
        <p:nvSpPr>
          <p:cNvPr id="6" name="Footer Placeholder 5">
            <a:extLst>
              <a:ext uri="{FF2B5EF4-FFF2-40B4-BE49-F238E27FC236}">
                <a16:creationId xmlns:a16="http://schemas.microsoft.com/office/drawing/2014/main" id="{955C43DD-AB63-71F4-8E30-18B3FEBAB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00BE3-71EC-1F9F-27F5-B8183DCE66A2}"/>
              </a:ext>
            </a:extLst>
          </p:cNvPr>
          <p:cNvSpPr>
            <a:spLocks noGrp="1"/>
          </p:cNvSpPr>
          <p:nvPr>
            <p:ph type="sldNum" sz="quarter" idx="12"/>
          </p:nvPr>
        </p:nvSpPr>
        <p:spPr/>
        <p:txBody>
          <a:bodyPr/>
          <a:lstStyle/>
          <a:p>
            <a:fld id="{C739C91C-2B61-8B41-805E-95636D095933}" type="slidenum">
              <a:rPr lang="en-US" smtClean="0"/>
              <a:t>‹#›</a:t>
            </a:fld>
            <a:endParaRPr lang="en-US"/>
          </a:p>
        </p:txBody>
      </p:sp>
    </p:spTree>
    <p:extLst>
      <p:ext uri="{BB962C8B-B14F-4D97-AF65-F5344CB8AC3E}">
        <p14:creationId xmlns:p14="http://schemas.microsoft.com/office/powerpoint/2010/main" val="25867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D0F3D-0BA1-B0C6-A159-5DDC4AF1A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7C8BE9-9C99-3503-DB49-8A3B602DB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80D92-306A-8995-4E69-D5745849B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49AC9-10E3-574E-A03A-639DC7C149BB}" type="datetimeFigureOut">
              <a:rPr lang="en-US" smtClean="0"/>
              <a:t>1/23/23</a:t>
            </a:fld>
            <a:endParaRPr lang="en-US"/>
          </a:p>
        </p:txBody>
      </p:sp>
      <p:sp>
        <p:nvSpPr>
          <p:cNvPr id="5" name="Footer Placeholder 4">
            <a:extLst>
              <a:ext uri="{FF2B5EF4-FFF2-40B4-BE49-F238E27FC236}">
                <a16:creationId xmlns:a16="http://schemas.microsoft.com/office/drawing/2014/main" id="{C8ED6554-9AF5-B754-F731-B64E56E00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2F406-B878-7A24-917C-160D06147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9C91C-2B61-8B41-805E-95636D095933}" type="slidenum">
              <a:rPr lang="en-US" smtClean="0"/>
              <a:t>‹#›</a:t>
            </a:fld>
            <a:endParaRPr lang="en-US"/>
          </a:p>
        </p:txBody>
      </p:sp>
    </p:spTree>
    <p:extLst>
      <p:ext uri="{BB962C8B-B14F-4D97-AF65-F5344CB8AC3E}">
        <p14:creationId xmlns:p14="http://schemas.microsoft.com/office/powerpoint/2010/main" val="182468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mailto:Melissa.Cohn@raveis.com" TargetMode="External"/><Relationship Id="rId2" Type="http://schemas.openxmlformats.org/officeDocument/2006/relationships/hyperlink" Target="mailto:Orest@CONDOTEK.COM" TargetMode="External"/><Relationship Id="rId1" Type="http://schemas.openxmlformats.org/officeDocument/2006/relationships/slideLayout" Target="../slideLayouts/slideLayout2.xml"/><Relationship Id="rId4" Type="http://schemas.openxmlformats.org/officeDocument/2006/relationships/hyperlink" Target="mailto:Nancy.Cardone@ravei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lligators in shallow water">
            <a:extLst>
              <a:ext uri="{FF2B5EF4-FFF2-40B4-BE49-F238E27FC236}">
                <a16:creationId xmlns:a16="http://schemas.microsoft.com/office/drawing/2014/main" id="{058618F8-2BEE-C1B0-3FB5-F6AE1B88D959}"/>
              </a:ext>
            </a:extLst>
          </p:cNvPr>
          <p:cNvPicPr>
            <a:picLocks noChangeAspect="1"/>
          </p:cNvPicPr>
          <p:nvPr/>
        </p:nvPicPr>
        <p:blipFill rotWithShape="1">
          <a:blip r:embed="rId2">
            <a:alphaModFix amt="50000"/>
          </a:blip>
          <a:srcRect t="12165" b="3565"/>
          <a:stretch/>
        </p:blipFill>
        <p:spPr>
          <a:xfrm>
            <a:off x="20" y="1"/>
            <a:ext cx="12191980" cy="6857999"/>
          </a:xfrm>
          <a:prstGeom prst="rect">
            <a:avLst/>
          </a:prstGeom>
        </p:spPr>
      </p:pic>
      <p:sp>
        <p:nvSpPr>
          <p:cNvPr id="2" name="Title 1">
            <a:extLst>
              <a:ext uri="{FF2B5EF4-FFF2-40B4-BE49-F238E27FC236}">
                <a16:creationId xmlns:a16="http://schemas.microsoft.com/office/drawing/2014/main" id="{C7FD454E-6072-8EBF-0518-AAFC6FA97CE6}"/>
              </a:ext>
            </a:extLst>
          </p:cNvPr>
          <p:cNvSpPr>
            <a:spLocks noGrp="1"/>
          </p:cNvSpPr>
          <p:nvPr>
            <p:ph type="ctrTitle"/>
          </p:nvPr>
        </p:nvSpPr>
        <p:spPr>
          <a:xfrm>
            <a:off x="1524000" y="1122362"/>
            <a:ext cx="9144000" cy="2900518"/>
          </a:xfrm>
        </p:spPr>
        <p:txBody>
          <a:bodyPr>
            <a:normAutofit/>
          </a:bodyPr>
          <a:lstStyle/>
          <a:p>
            <a:r>
              <a:rPr lang="en-US">
                <a:solidFill>
                  <a:srgbClr val="FFFFFF"/>
                </a:solidFill>
              </a:rPr>
              <a:t>Florida Condo Lending</a:t>
            </a:r>
          </a:p>
        </p:txBody>
      </p:sp>
      <p:sp>
        <p:nvSpPr>
          <p:cNvPr id="3" name="Subtitle 2">
            <a:extLst>
              <a:ext uri="{FF2B5EF4-FFF2-40B4-BE49-F238E27FC236}">
                <a16:creationId xmlns:a16="http://schemas.microsoft.com/office/drawing/2014/main" id="{9D2BA812-8128-94CF-EE0C-E18491E968EA}"/>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New Reserve Legislation Impact on Residential Mortgage Lending</a:t>
            </a:r>
          </a:p>
          <a:p>
            <a:r>
              <a:rPr lang="en-US" sz="1700">
                <a:solidFill>
                  <a:srgbClr val="FFFFFF"/>
                </a:solidFill>
              </a:rPr>
              <a:t>Presented by</a:t>
            </a:r>
          </a:p>
          <a:p>
            <a:r>
              <a:rPr lang="en-US" sz="1700">
                <a:solidFill>
                  <a:srgbClr val="FFFFFF"/>
                </a:solidFill>
              </a:rPr>
              <a:t>Orest Tomaselli, Melissa Cohn and Nancy Cardone</a:t>
            </a:r>
          </a:p>
        </p:txBody>
      </p:sp>
    </p:spTree>
    <p:extLst>
      <p:ext uri="{BB962C8B-B14F-4D97-AF65-F5344CB8AC3E}">
        <p14:creationId xmlns:p14="http://schemas.microsoft.com/office/powerpoint/2010/main" val="30703211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2" name="Rectangle 51">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3749AFB8-ACF6-80A8-2C87-43D8C2AE7CED}"/>
              </a:ext>
            </a:extLst>
          </p:cNvPr>
          <p:cNvPicPr>
            <a:picLocks noChangeAspect="1"/>
          </p:cNvPicPr>
          <p:nvPr/>
        </p:nvPicPr>
        <p:blipFill>
          <a:blip r:embed="rId2"/>
          <a:stretch>
            <a:fillRect/>
          </a:stretch>
        </p:blipFill>
        <p:spPr>
          <a:xfrm>
            <a:off x="2247495" y="774285"/>
            <a:ext cx="1722932" cy="2581173"/>
          </a:xfrm>
          <a:prstGeom prst="rect">
            <a:avLst/>
          </a:prstGeom>
        </p:spPr>
      </p:pic>
      <p:sp>
        <p:nvSpPr>
          <p:cNvPr id="57" name="Rectangle 5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DC19E06-8538-C3A9-02A7-E7073E82762B}"/>
              </a:ext>
            </a:extLst>
          </p:cNvPr>
          <p:cNvPicPr>
            <a:picLocks noChangeAspect="1"/>
          </p:cNvPicPr>
          <p:nvPr/>
        </p:nvPicPr>
        <p:blipFill>
          <a:blip r:embed="rId3"/>
          <a:stretch>
            <a:fillRect/>
          </a:stretch>
        </p:blipFill>
        <p:spPr>
          <a:xfrm>
            <a:off x="914401" y="4437722"/>
            <a:ext cx="4389120" cy="855877"/>
          </a:xfrm>
          <a:prstGeom prst="rect">
            <a:avLst/>
          </a:prstGeom>
        </p:spPr>
      </p:pic>
      <p:sp>
        <p:nvSpPr>
          <p:cNvPr id="3" name="Content Placeholder 2">
            <a:extLst>
              <a:ext uri="{FF2B5EF4-FFF2-40B4-BE49-F238E27FC236}">
                <a16:creationId xmlns:a16="http://schemas.microsoft.com/office/drawing/2014/main" id="{EC415697-6A54-4623-3232-85F8F21CD16A}"/>
              </a:ext>
            </a:extLst>
          </p:cNvPr>
          <p:cNvSpPr>
            <a:spLocks noGrp="1"/>
          </p:cNvSpPr>
          <p:nvPr>
            <p:ph idx="1"/>
          </p:nvPr>
        </p:nvSpPr>
        <p:spPr>
          <a:xfrm>
            <a:off x="5868786" y="2508105"/>
            <a:ext cx="5408813" cy="3632493"/>
          </a:xfrm>
        </p:spPr>
        <p:txBody>
          <a:bodyPr anchor="ctr">
            <a:normAutofit/>
          </a:bodyPr>
          <a:lstStyle/>
          <a:p>
            <a:r>
              <a:rPr lang="en-US" sz="1700"/>
              <a:t>Orest is both the President of the condominium and cooperative Project Review division at CondoTek and the Founder and CEO of Strategic Inspections, a national reserve study provider.</a:t>
            </a:r>
          </a:p>
          <a:p>
            <a:r>
              <a:rPr lang="en-US" sz="1700"/>
              <a:t>Orest’s name is synonymous with condo and co-op lending compliance. He has provided Fannie Mae, Freddie Mac, FHA, VA and Portfolio lending approvals for thousands of buildings across the United States. </a:t>
            </a:r>
          </a:p>
          <a:p>
            <a:r>
              <a:rPr lang="en-US" sz="1700"/>
              <a:t>Property developers, managers, lenders, board members and attorneys have relied upon Orest’s expertise to ensure both residential and commercial mortgage availability, provide accurate reserve compliance and ensure building- wide lending approval. </a:t>
            </a:r>
          </a:p>
          <a:p>
            <a:endParaRPr lang="en-US" sz="1700" dirty="0"/>
          </a:p>
        </p:txBody>
      </p:sp>
    </p:spTree>
    <p:extLst>
      <p:ext uri="{BB962C8B-B14F-4D97-AF65-F5344CB8AC3E}">
        <p14:creationId xmlns:p14="http://schemas.microsoft.com/office/powerpoint/2010/main" val="368832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3A68F-1D22-8DDD-691A-C769089D0361}"/>
              </a:ext>
            </a:extLst>
          </p:cNvPr>
          <p:cNvSpPr>
            <a:spLocks noGrp="1"/>
          </p:cNvSpPr>
          <p:nvPr>
            <p:ph idx="1"/>
          </p:nvPr>
        </p:nvSpPr>
        <p:spPr>
          <a:xfrm>
            <a:off x="2292233" y="4405526"/>
            <a:ext cx="8695660" cy="2251606"/>
          </a:xfrm>
        </p:spPr>
        <p:txBody>
          <a:bodyPr>
            <a:normAutofit/>
          </a:bodyPr>
          <a:lstStyle/>
          <a:p>
            <a:pPr marL="0" indent="0">
              <a:buNone/>
            </a:pPr>
            <a:r>
              <a:rPr lang="en-US" sz="1900" b="1" dirty="0">
                <a:ea typeface="+mn-lt"/>
                <a:cs typeface="+mn-lt"/>
              </a:rPr>
              <a:t>Nancy Cardone, </a:t>
            </a:r>
            <a:r>
              <a:rPr lang="en-US" sz="1900" b="1" i="0" dirty="0">
                <a:effectLst/>
              </a:rPr>
              <a:t>Sales Management, Manager of Strategic Growth </a:t>
            </a:r>
          </a:p>
          <a:p>
            <a:pPr marL="0" indent="0">
              <a:buNone/>
            </a:pPr>
            <a:r>
              <a:rPr lang="en-US" sz="1900" b="1" i="0" dirty="0">
                <a:effectLst/>
              </a:rPr>
              <a:t>William </a:t>
            </a:r>
            <a:r>
              <a:rPr lang="en-US" sz="1900" b="1" i="0" dirty="0" err="1">
                <a:effectLst/>
              </a:rPr>
              <a:t>Raveis</a:t>
            </a:r>
            <a:r>
              <a:rPr lang="en-US" sz="1900" b="1" i="0" dirty="0">
                <a:effectLst/>
              </a:rPr>
              <a:t> Real Estate</a:t>
            </a:r>
          </a:p>
          <a:p>
            <a:pPr marL="0" indent="0">
              <a:buNone/>
            </a:pPr>
            <a:r>
              <a:rPr lang="en-US" sz="1600" dirty="0">
                <a:ea typeface="+mn-lt"/>
                <a:cs typeface="+mn-lt"/>
              </a:rPr>
              <a:t>A 30+ year veteran of the real estate industry, Nancy Cardone has been involved in active residential sales, development sales, and real estate brokerage management.  Nancy's positions at the national, state, and local levels of the Realtor Association keep her abreast of legislative and regulatory changes to the real estate industry affecting agents, brokerages, and consumers.  The public policy arena has always held special interest to Nancy, who has run for public office in the past.  Currently, Nancy Cardone manages the North Palm Beach and Hobe Sound offices of William </a:t>
            </a:r>
            <a:r>
              <a:rPr lang="en-US" sz="1600" dirty="0" err="1">
                <a:ea typeface="+mn-lt"/>
                <a:cs typeface="+mn-lt"/>
              </a:rPr>
              <a:t>Raveis</a:t>
            </a:r>
            <a:r>
              <a:rPr lang="en-US" sz="1600" dirty="0">
                <a:ea typeface="+mn-lt"/>
                <a:cs typeface="+mn-lt"/>
              </a:rPr>
              <a:t> Real Estate.</a:t>
            </a:r>
            <a:endParaRPr lang="en-US" sz="1600" dirty="0"/>
          </a:p>
          <a:p>
            <a:endParaRPr lang="en-US" sz="1600" dirty="0"/>
          </a:p>
        </p:txBody>
      </p:sp>
      <p:pic>
        <p:nvPicPr>
          <p:cNvPr id="4" name="Picture 3">
            <a:extLst>
              <a:ext uri="{FF2B5EF4-FFF2-40B4-BE49-F238E27FC236}">
                <a16:creationId xmlns:a16="http://schemas.microsoft.com/office/drawing/2014/main" id="{570CF11E-4172-B200-EE86-46299223E5D3}"/>
              </a:ext>
            </a:extLst>
          </p:cNvPr>
          <p:cNvPicPr>
            <a:picLocks noChangeAspect="1"/>
          </p:cNvPicPr>
          <p:nvPr/>
        </p:nvPicPr>
        <p:blipFill>
          <a:blip r:embed="rId2"/>
          <a:stretch>
            <a:fillRect/>
          </a:stretch>
        </p:blipFill>
        <p:spPr>
          <a:xfrm>
            <a:off x="838199" y="1565875"/>
            <a:ext cx="1202870" cy="1773197"/>
          </a:xfrm>
          <a:prstGeom prst="rect">
            <a:avLst/>
          </a:prstGeom>
        </p:spPr>
      </p:pic>
      <p:pic>
        <p:nvPicPr>
          <p:cNvPr id="5" name="Picture 2">
            <a:extLst>
              <a:ext uri="{FF2B5EF4-FFF2-40B4-BE49-F238E27FC236}">
                <a16:creationId xmlns:a16="http://schemas.microsoft.com/office/drawing/2014/main" id="{BEA01E92-CEB6-1E22-0A83-3ADF6BF3A519}"/>
              </a:ext>
            </a:extLst>
          </p:cNvPr>
          <p:cNvPicPr>
            <a:picLocks noChangeAspect="1"/>
          </p:cNvPicPr>
          <p:nvPr/>
        </p:nvPicPr>
        <p:blipFill>
          <a:blip r:embed="rId3"/>
          <a:stretch>
            <a:fillRect/>
          </a:stretch>
        </p:blipFill>
        <p:spPr>
          <a:xfrm>
            <a:off x="838199" y="4405526"/>
            <a:ext cx="1202869" cy="1595472"/>
          </a:xfrm>
          <a:prstGeom prst="rect">
            <a:avLst/>
          </a:prstGeom>
        </p:spPr>
      </p:pic>
      <p:sp>
        <p:nvSpPr>
          <p:cNvPr id="6" name="TextBox 5">
            <a:extLst>
              <a:ext uri="{FF2B5EF4-FFF2-40B4-BE49-F238E27FC236}">
                <a16:creationId xmlns:a16="http://schemas.microsoft.com/office/drawing/2014/main" id="{D095C971-E1FA-B692-C348-497C19A88B32}"/>
              </a:ext>
            </a:extLst>
          </p:cNvPr>
          <p:cNvSpPr txBox="1"/>
          <p:nvPr/>
        </p:nvSpPr>
        <p:spPr>
          <a:xfrm>
            <a:off x="2292233" y="1325882"/>
            <a:ext cx="9376144" cy="2616101"/>
          </a:xfrm>
          <a:prstGeom prst="rect">
            <a:avLst/>
          </a:prstGeom>
          <a:noFill/>
        </p:spPr>
        <p:txBody>
          <a:bodyPr wrap="square" rtlCol="0">
            <a:spAutoFit/>
          </a:bodyPr>
          <a:lstStyle/>
          <a:p>
            <a:r>
              <a:rPr lang="en-US" b="1" i="0" u="none" strike="noStrike" dirty="0">
                <a:effectLst/>
              </a:rPr>
              <a:t>Melissa Cohn, </a:t>
            </a:r>
            <a:r>
              <a:rPr lang="en-US" b="1" i="0" dirty="0">
                <a:effectLst/>
              </a:rPr>
              <a:t>Regional Vice President</a:t>
            </a:r>
          </a:p>
          <a:p>
            <a:r>
              <a:rPr lang="en-US" b="1" i="0" u="none" strike="noStrike" dirty="0">
                <a:effectLst/>
              </a:rPr>
              <a:t>William </a:t>
            </a:r>
            <a:r>
              <a:rPr lang="en-US" b="1" i="0" u="none" strike="noStrike" dirty="0" err="1">
                <a:effectLst/>
              </a:rPr>
              <a:t>Raveis</a:t>
            </a:r>
            <a:r>
              <a:rPr lang="en-US" b="1" i="0" u="none" strike="noStrike" dirty="0">
                <a:effectLst/>
              </a:rPr>
              <a:t> Mortgage</a:t>
            </a:r>
          </a:p>
          <a:p>
            <a:r>
              <a:rPr lang="en-US" sz="1600" b="0" i="0" u="none" strike="noStrike" dirty="0">
                <a:effectLst/>
              </a:rPr>
              <a:t>A pioneer in the mortgage industry for more than 35 years, Melissa Cohn began her career with CitiMortgage before launching her own successful mortgage company, The Manhattan Mortgage Company, in 1985. As one of the very first independent mortgage brokers, Ms. Cohn was able to exponentially grow her business into the #1 residential mortgage broker on the East Coast with more than $5 billion in annual volume. In 2020, she joined William </a:t>
            </a:r>
            <a:r>
              <a:rPr lang="en-US" sz="1600" b="0" i="0" u="none" strike="noStrike" dirty="0" err="1">
                <a:effectLst/>
              </a:rPr>
              <a:t>Raveis</a:t>
            </a:r>
            <a:r>
              <a:rPr lang="en-US" sz="1600" b="0" i="0" u="none" strike="noStrike" dirty="0">
                <a:effectLst/>
              </a:rPr>
              <a:t> Mortgage, where she is currently a top originator in the company. Her expertise and insights are regularly featured in press, including The Wall Street Journal, Forbes, Bloomberg, CNBC/Acorns and Mansion Global.</a:t>
            </a:r>
          </a:p>
          <a:p>
            <a:endParaRPr lang="en-US" sz="1600" dirty="0"/>
          </a:p>
        </p:txBody>
      </p:sp>
      <p:pic>
        <p:nvPicPr>
          <p:cNvPr id="1026" name="Picture 2">
            <a:extLst>
              <a:ext uri="{FF2B5EF4-FFF2-40B4-BE49-F238E27FC236}">
                <a16:creationId xmlns:a16="http://schemas.microsoft.com/office/drawing/2014/main" id="{6657E184-43AB-8329-93F4-1AD23644C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230" y="330093"/>
            <a:ext cx="2867468" cy="7246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2F2F48B-661C-80B9-3BDC-8439F21B9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3232" y="3845457"/>
            <a:ext cx="2882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66B77-B821-6971-E9EC-64CB25A3A429}"/>
              </a:ext>
            </a:extLst>
          </p:cNvPr>
          <p:cNvSpPr>
            <a:spLocks noGrp="1"/>
          </p:cNvSpPr>
          <p:nvPr>
            <p:ph type="title"/>
          </p:nvPr>
        </p:nvSpPr>
        <p:spPr>
          <a:xfrm>
            <a:off x="1043631" y="809898"/>
            <a:ext cx="9942716" cy="1554480"/>
          </a:xfrm>
        </p:spPr>
        <p:txBody>
          <a:bodyPr anchor="ctr">
            <a:normAutofit/>
          </a:bodyPr>
          <a:lstStyle/>
          <a:p>
            <a:r>
              <a:rPr lang="en-US" sz="4800"/>
              <a:t>Florida Reserve Legislation</a:t>
            </a:r>
          </a:p>
        </p:txBody>
      </p:sp>
      <p:sp>
        <p:nvSpPr>
          <p:cNvPr id="3" name="Content Placeholder 2">
            <a:extLst>
              <a:ext uri="{FF2B5EF4-FFF2-40B4-BE49-F238E27FC236}">
                <a16:creationId xmlns:a16="http://schemas.microsoft.com/office/drawing/2014/main" id="{53213B28-4E17-8C1E-1302-5FE74ED6E187}"/>
              </a:ext>
            </a:extLst>
          </p:cNvPr>
          <p:cNvSpPr>
            <a:spLocks noGrp="1"/>
          </p:cNvSpPr>
          <p:nvPr>
            <p:ph idx="1"/>
          </p:nvPr>
        </p:nvSpPr>
        <p:spPr>
          <a:xfrm>
            <a:off x="1045028" y="3017522"/>
            <a:ext cx="9941319" cy="3124658"/>
          </a:xfrm>
        </p:spPr>
        <p:txBody>
          <a:bodyPr anchor="ctr">
            <a:normAutofit/>
          </a:bodyPr>
          <a:lstStyle/>
          <a:p>
            <a:r>
              <a:rPr lang="en-US" sz="1900"/>
              <a:t>Milestone and Forensic building inspections for all condominium buildings are required </a:t>
            </a:r>
          </a:p>
          <a:p>
            <a:r>
              <a:rPr lang="en-US" sz="1900"/>
              <a:t>Mandatory structural integrity reserve study every 10 years to determine the amount of reserves required for future repairs and replacements Required reserve funding for structural integrity components (building, floors, windows, plumbing, electrical, etc.) based on the reserve study.</a:t>
            </a:r>
          </a:p>
          <a:p>
            <a:r>
              <a:rPr lang="en-US" sz="1900"/>
              <a:t>Removal of the right of condominium association to waive the funding of reserves for structural integrity components.</a:t>
            </a:r>
          </a:p>
          <a:p>
            <a:r>
              <a:rPr lang="en-US" sz="1900"/>
              <a:t>Mandatory transparency—providing all owners and residents access to building safety information.</a:t>
            </a:r>
          </a:p>
          <a:p>
            <a:r>
              <a:rPr lang="en-US" sz="1900" b="0" i="0" u="none" strike="noStrike">
                <a:effectLst/>
              </a:rPr>
              <a:t>Condominiums must conduct a milestone inspection by December 31, 2024.</a:t>
            </a:r>
            <a:endParaRPr lang="en-US" sz="19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27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33CFC-6878-F615-53BD-2370BF5F8A96}"/>
              </a:ext>
            </a:extLst>
          </p:cNvPr>
          <p:cNvSpPr>
            <a:spLocks noGrp="1"/>
          </p:cNvSpPr>
          <p:nvPr>
            <p:ph type="title"/>
          </p:nvPr>
        </p:nvSpPr>
        <p:spPr>
          <a:xfrm>
            <a:off x="1043631" y="809898"/>
            <a:ext cx="9942716" cy="1554480"/>
          </a:xfrm>
        </p:spPr>
        <p:txBody>
          <a:bodyPr anchor="ctr">
            <a:normAutofit/>
          </a:bodyPr>
          <a:lstStyle/>
          <a:p>
            <a:r>
              <a:rPr lang="en-US" sz="4800"/>
              <a:t>Surging Insurance Costs for HOA’s</a:t>
            </a:r>
          </a:p>
        </p:txBody>
      </p:sp>
      <p:sp>
        <p:nvSpPr>
          <p:cNvPr id="3" name="Content Placeholder 2">
            <a:extLst>
              <a:ext uri="{FF2B5EF4-FFF2-40B4-BE49-F238E27FC236}">
                <a16:creationId xmlns:a16="http://schemas.microsoft.com/office/drawing/2014/main" id="{A4EF8875-DDC4-4E90-EAA4-6151D3452D37}"/>
              </a:ext>
            </a:extLst>
          </p:cNvPr>
          <p:cNvSpPr>
            <a:spLocks noGrp="1"/>
          </p:cNvSpPr>
          <p:nvPr>
            <p:ph idx="1"/>
          </p:nvPr>
        </p:nvSpPr>
        <p:spPr>
          <a:xfrm>
            <a:off x="1045028" y="3017522"/>
            <a:ext cx="9941319" cy="3124658"/>
          </a:xfrm>
        </p:spPr>
        <p:txBody>
          <a:bodyPr anchor="ctr">
            <a:normAutofit/>
          </a:bodyPr>
          <a:lstStyle/>
          <a:p>
            <a:r>
              <a:rPr lang="en-US" sz="2400" b="0" i="0" u="none" strike="noStrike" dirty="0">
                <a:solidFill>
                  <a:srgbClr val="000000"/>
                </a:solidFill>
                <a:effectLst/>
              </a:rPr>
              <a:t>Condominium Association fee Increases Averaging 20-25% in Florida.</a:t>
            </a:r>
          </a:p>
          <a:p>
            <a:r>
              <a:rPr lang="en-US" sz="2400" dirty="0"/>
              <a:t>2023 Condo Budgets are Already Impacted</a:t>
            </a:r>
          </a:p>
          <a:p>
            <a:r>
              <a:rPr lang="en-US" sz="2400" dirty="0"/>
              <a:t>Mortgage Qualification Becoming More Difficult</a:t>
            </a:r>
          </a:p>
          <a:p>
            <a:r>
              <a:rPr lang="en-US" sz="2400" dirty="0"/>
              <a:t>Unit Values In Key Markets are Declining</a:t>
            </a:r>
          </a:p>
          <a:p>
            <a:r>
              <a:rPr lang="en-US" sz="2400" dirty="0"/>
              <a:t>Limited Access to Conforming Lending</a:t>
            </a: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08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680C8-182A-2C2D-2384-2C55336DB397}"/>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US" sz="4000" kern="1200">
                <a:solidFill>
                  <a:schemeClr val="tx1"/>
                </a:solidFill>
                <a:latin typeface="+mj-lt"/>
                <a:ea typeface="+mj-ea"/>
                <a:cs typeface="+mj-cs"/>
              </a:rPr>
              <a:t>Navigating Lending for Condo Borrowers</a:t>
            </a:r>
          </a:p>
        </p:txBody>
      </p:sp>
      <p:sp>
        <p:nvSpPr>
          <p:cNvPr id="3" name="Content Placeholder 2">
            <a:extLst>
              <a:ext uri="{FF2B5EF4-FFF2-40B4-BE49-F238E27FC236}">
                <a16:creationId xmlns:a16="http://schemas.microsoft.com/office/drawing/2014/main" id="{1ECECD3A-4353-D383-0344-E2D543E31355}"/>
              </a:ext>
            </a:extLst>
          </p:cNvPr>
          <p:cNvSpPr>
            <a:spLocks noGrp="1"/>
          </p:cNvSpPr>
          <p:nvPr>
            <p:ph idx="1"/>
          </p:nvPr>
        </p:nvSpPr>
        <p:spPr>
          <a:xfrm>
            <a:off x="1452656" y="2701427"/>
            <a:ext cx="4483324" cy="2699968"/>
          </a:xfrm>
        </p:spPr>
        <p:txBody>
          <a:bodyPr vert="horz" lIns="91440" tIns="45720" rIns="91440" bIns="45720" rtlCol="0">
            <a:normAutofit/>
          </a:bodyPr>
          <a:lstStyle/>
          <a:p>
            <a:r>
              <a:rPr lang="en-US" sz="2000"/>
              <a:t>Fannie Mae/Freddie Mac </a:t>
            </a:r>
          </a:p>
          <a:p>
            <a:r>
              <a:rPr lang="en-US" sz="2000"/>
              <a:t>Loan Limit Increase</a:t>
            </a:r>
          </a:p>
          <a:p>
            <a:r>
              <a:rPr lang="en-US" sz="2000"/>
              <a:t>Unavailable for Lending List</a:t>
            </a:r>
          </a:p>
          <a:p>
            <a:r>
              <a:rPr lang="en-US" sz="2000"/>
              <a:t>Qualifying Borrowers with Increased Maintenance Costs</a:t>
            </a:r>
          </a:p>
          <a:p>
            <a:r>
              <a:rPr lang="en-US" sz="2000"/>
              <a:t>Triggering Non-Compliance: Special Assessments, Deferred Maintenance</a:t>
            </a:r>
          </a:p>
          <a:p>
            <a:pPr marL="0"/>
            <a:endParaRPr lang="en-US" sz="2000"/>
          </a:p>
        </p:txBody>
      </p:sp>
      <p:sp>
        <p:nvSpPr>
          <p:cNvPr id="4" name="TextBox 3">
            <a:extLst>
              <a:ext uri="{FF2B5EF4-FFF2-40B4-BE49-F238E27FC236}">
                <a16:creationId xmlns:a16="http://schemas.microsoft.com/office/drawing/2014/main" id="{81B029E7-1046-4F20-7287-D43DC27FB56E}"/>
              </a:ext>
            </a:extLst>
          </p:cNvPr>
          <p:cNvSpPr txBox="1"/>
          <p:nvPr/>
        </p:nvSpPr>
        <p:spPr>
          <a:xfrm>
            <a:off x="6256020" y="2701427"/>
            <a:ext cx="4554501" cy="26999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CONFORMING       </a:t>
            </a:r>
          </a:p>
          <a:p>
            <a:pPr indent="-228600">
              <a:lnSpc>
                <a:spcPct val="90000"/>
              </a:lnSpc>
              <a:spcAft>
                <a:spcPts val="600"/>
              </a:spcAft>
              <a:buFont typeface="Arial" panose="020B0604020202020204" pitchFamily="34" charset="0"/>
              <a:buChar char="•"/>
            </a:pPr>
            <a:r>
              <a:rPr lang="en-US" sz="2000" b="1"/>
              <a:t>JUMBO       </a:t>
            </a:r>
          </a:p>
          <a:p>
            <a:pPr indent="-228600">
              <a:lnSpc>
                <a:spcPct val="90000"/>
              </a:lnSpc>
              <a:spcAft>
                <a:spcPts val="600"/>
              </a:spcAft>
              <a:buFont typeface="Arial" panose="020B0604020202020204" pitchFamily="34" charset="0"/>
              <a:buChar char="•"/>
            </a:pPr>
            <a:r>
              <a:rPr lang="en-US" sz="2000" b="1"/>
              <a:t>PORTFOLIO       </a:t>
            </a:r>
          </a:p>
          <a:p>
            <a:pPr indent="-228600">
              <a:lnSpc>
                <a:spcPct val="90000"/>
              </a:lnSpc>
              <a:spcAft>
                <a:spcPts val="600"/>
              </a:spcAft>
              <a:buFont typeface="Arial" panose="020B0604020202020204" pitchFamily="34" charset="0"/>
              <a:buChar char="•"/>
            </a:pPr>
            <a:r>
              <a:rPr lang="en-US" sz="2000" b="1"/>
              <a:t>NON-QM       </a:t>
            </a:r>
          </a:p>
          <a:p>
            <a:pPr indent="-228600">
              <a:lnSpc>
                <a:spcPct val="90000"/>
              </a:lnSpc>
              <a:spcAft>
                <a:spcPts val="600"/>
              </a:spcAft>
              <a:buFont typeface="Arial" panose="020B0604020202020204" pitchFamily="34" charset="0"/>
              <a:buChar char="•"/>
            </a:pPr>
            <a:r>
              <a:rPr lang="en-US" sz="2000" b="1"/>
              <a:t>NEW CONSTRUCTION</a:t>
            </a:r>
            <a:r>
              <a:rPr lang="en-US" sz="2000" b="1" dirty="0"/>
              <a:t>	</a:t>
            </a:r>
            <a:endParaRPr lang="en-US" sz="2000" b="1"/>
          </a:p>
        </p:txBody>
      </p:sp>
    </p:spTree>
    <p:extLst>
      <p:ext uri="{BB962C8B-B14F-4D97-AF65-F5344CB8AC3E}">
        <p14:creationId xmlns:p14="http://schemas.microsoft.com/office/powerpoint/2010/main" val="366426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7CFCB-D5E7-FB6E-59DB-C024E74BB1F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Best Practices for Florida Condo Properties</a:t>
            </a:r>
          </a:p>
        </p:txBody>
      </p:sp>
      <p:graphicFrame>
        <p:nvGraphicFramePr>
          <p:cNvPr id="5" name="Content Placeholder 2">
            <a:extLst>
              <a:ext uri="{FF2B5EF4-FFF2-40B4-BE49-F238E27FC236}">
                <a16:creationId xmlns:a16="http://schemas.microsoft.com/office/drawing/2014/main" id="{B2C95E43-45D6-C799-30CA-BF8941DCCA3F}"/>
              </a:ext>
            </a:extLst>
          </p:cNvPr>
          <p:cNvGraphicFramePr>
            <a:graphicFrameLocks noGrp="1"/>
          </p:cNvGraphicFramePr>
          <p:nvPr>
            <p:ph idx="1"/>
            <p:extLst>
              <p:ext uri="{D42A27DB-BD31-4B8C-83A1-F6EECF244321}">
                <p14:modId xmlns:p14="http://schemas.microsoft.com/office/powerpoint/2010/main" val="106490541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59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5BE73-1ADD-87C6-FE24-8329EE290E56}"/>
              </a:ext>
            </a:extLst>
          </p:cNvPr>
          <p:cNvSpPr>
            <a:spLocks noGrp="1"/>
          </p:cNvSpPr>
          <p:nvPr>
            <p:ph type="title"/>
          </p:nvPr>
        </p:nvSpPr>
        <p:spPr>
          <a:xfrm>
            <a:off x="645065" y="1463040"/>
            <a:ext cx="3796306" cy="2690949"/>
          </a:xfrm>
        </p:spPr>
        <p:txBody>
          <a:bodyPr anchor="t">
            <a:normAutofit/>
          </a:bodyPr>
          <a:lstStyle/>
          <a:p>
            <a:r>
              <a:rPr lang="en-US" sz="4800"/>
              <a:t>Contact Information</a:t>
            </a:r>
          </a:p>
        </p:txBody>
      </p:sp>
      <p:grpSp>
        <p:nvGrpSpPr>
          <p:cNvPr id="28"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9"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D65ED4C-FC97-6067-8249-B02E4A920F66}"/>
              </a:ext>
            </a:extLst>
          </p:cNvPr>
          <p:cNvSpPr>
            <a:spLocks noGrp="1"/>
          </p:cNvSpPr>
          <p:nvPr>
            <p:ph idx="1"/>
          </p:nvPr>
        </p:nvSpPr>
        <p:spPr>
          <a:xfrm>
            <a:off x="5656218" y="1463039"/>
            <a:ext cx="5542387" cy="4300447"/>
          </a:xfrm>
        </p:spPr>
        <p:txBody>
          <a:bodyPr vert="horz" lIns="91440" tIns="45720" rIns="91440" bIns="45720" rtlCol="0" anchor="t">
            <a:normAutofit/>
          </a:bodyPr>
          <a:lstStyle/>
          <a:p>
            <a:pPr marL="0" indent="0">
              <a:buNone/>
            </a:pPr>
            <a:r>
              <a:rPr lang="en-US" sz="1900" b="1" dirty="0">
                <a:latin typeface="Arial"/>
                <a:ea typeface="+mj-lt"/>
                <a:cs typeface="+mj-lt"/>
              </a:rPr>
              <a:t>Orest Tomaselli</a:t>
            </a:r>
            <a:endParaRPr lang="en-US" sz="1900" dirty="0"/>
          </a:p>
          <a:p>
            <a:pPr marL="0" indent="0">
              <a:buClr>
                <a:srgbClr val="8AD0D6"/>
              </a:buClr>
              <a:buNone/>
            </a:pPr>
            <a:r>
              <a:rPr lang="en-US" sz="1900" b="1" dirty="0">
                <a:latin typeface="Arial"/>
                <a:ea typeface="+mj-lt"/>
                <a:cs typeface="+mj-lt"/>
              </a:rPr>
              <a:t>800-452-4816 x303</a:t>
            </a:r>
          </a:p>
          <a:p>
            <a:pPr marL="0" indent="0">
              <a:buClr>
                <a:srgbClr val="8AD0D6"/>
              </a:buClr>
              <a:buNone/>
            </a:pPr>
            <a:r>
              <a:rPr lang="en-US" sz="1900" b="1" dirty="0">
                <a:latin typeface="Arial"/>
                <a:ea typeface="+mj-lt"/>
                <a:cs typeface="+mj-lt"/>
                <a:hlinkClick r:id="rId2"/>
              </a:rPr>
              <a:t>Orest@CONDOTEK.COM</a:t>
            </a:r>
            <a:endParaRPr lang="en-US" sz="1900" b="1" dirty="0">
              <a:latin typeface="Arial"/>
              <a:ea typeface="+mj-lt"/>
              <a:cs typeface="+mj-lt"/>
            </a:endParaRPr>
          </a:p>
          <a:p>
            <a:pPr marL="0" indent="0">
              <a:buClr>
                <a:srgbClr val="8AD0D6"/>
              </a:buClr>
              <a:buNone/>
            </a:pPr>
            <a:endParaRPr lang="en-US" sz="1900" b="1" dirty="0">
              <a:latin typeface="Arial"/>
              <a:ea typeface="+mj-lt"/>
              <a:cs typeface="+mj-lt"/>
            </a:endParaRPr>
          </a:p>
          <a:p>
            <a:pPr marL="0" indent="0">
              <a:buClr>
                <a:srgbClr val="8AD0D6"/>
              </a:buClr>
              <a:buNone/>
            </a:pPr>
            <a:r>
              <a:rPr lang="en-US" sz="1900" b="1" dirty="0">
                <a:latin typeface="Arial"/>
                <a:ea typeface="+mj-lt"/>
                <a:cs typeface="+mj-lt"/>
              </a:rPr>
              <a:t>Melissa Cohn</a:t>
            </a:r>
          </a:p>
          <a:p>
            <a:pPr marL="0" indent="0">
              <a:buClr>
                <a:srgbClr val="8AD0D6"/>
              </a:buClr>
              <a:buNone/>
            </a:pPr>
            <a:r>
              <a:rPr lang="en-US" sz="1900" b="1" dirty="0">
                <a:latin typeface="Arial"/>
                <a:ea typeface="+mj-lt"/>
                <a:cs typeface="+mj-lt"/>
              </a:rPr>
              <a:t>917-838-7300  </a:t>
            </a:r>
          </a:p>
          <a:p>
            <a:pPr marL="0" indent="0">
              <a:buClr>
                <a:srgbClr val="8AD0D6"/>
              </a:buClr>
              <a:buNone/>
            </a:pPr>
            <a:r>
              <a:rPr lang="en-US" sz="1900" b="1" dirty="0">
                <a:latin typeface="Arial"/>
                <a:ea typeface="+mj-lt"/>
                <a:cs typeface="+mj-lt"/>
                <a:hlinkClick r:id="rId3"/>
              </a:rPr>
              <a:t>Melissa.Cohn@raveis.com</a:t>
            </a:r>
            <a:endParaRPr lang="en-US" sz="1900" b="1" dirty="0">
              <a:latin typeface="Arial"/>
              <a:ea typeface="+mj-lt"/>
              <a:cs typeface="+mj-lt"/>
            </a:endParaRPr>
          </a:p>
          <a:p>
            <a:pPr marL="0" indent="0">
              <a:buClr>
                <a:srgbClr val="8AD0D6"/>
              </a:buClr>
              <a:buNone/>
            </a:pPr>
            <a:endParaRPr lang="en-US" sz="1900" b="1" dirty="0">
              <a:latin typeface="Arial"/>
              <a:ea typeface="+mn-lt"/>
              <a:cs typeface="+mn-lt"/>
            </a:endParaRPr>
          </a:p>
          <a:p>
            <a:pPr marL="0" indent="0">
              <a:buClr>
                <a:srgbClr val="8AD0D6"/>
              </a:buClr>
              <a:buNone/>
            </a:pPr>
            <a:r>
              <a:rPr lang="en-US" sz="1900" b="1" dirty="0">
                <a:latin typeface="Arial"/>
                <a:ea typeface="+mn-lt"/>
                <a:cs typeface="+mn-lt"/>
              </a:rPr>
              <a:t>Nancy Cardone</a:t>
            </a:r>
          </a:p>
          <a:p>
            <a:pPr marL="0" indent="0">
              <a:buNone/>
            </a:pPr>
            <a:r>
              <a:rPr lang="en-US" sz="1900" b="1" dirty="0">
                <a:latin typeface="Arial"/>
                <a:ea typeface="+mn-lt"/>
                <a:cs typeface="+mn-lt"/>
              </a:rPr>
              <a:t>651-308-9441 </a:t>
            </a:r>
          </a:p>
          <a:p>
            <a:pPr marL="0" indent="0">
              <a:buNone/>
            </a:pPr>
            <a:r>
              <a:rPr lang="en-US" sz="1900" b="1" dirty="0">
                <a:ea typeface="+mn-lt"/>
                <a:cs typeface="+mn-lt"/>
                <a:hlinkClick r:id="rId4"/>
              </a:rPr>
              <a:t>Nancy.Cardone@raveis.com</a:t>
            </a:r>
            <a:endParaRPr lang="en-US" sz="1900" b="1" dirty="0">
              <a:ea typeface="+mn-lt"/>
              <a:cs typeface="+mn-lt"/>
            </a:endParaRPr>
          </a:p>
          <a:p>
            <a:pPr marL="0" indent="0">
              <a:buNone/>
            </a:pPr>
            <a:endParaRPr lang="en-US" sz="1900" b="1" dirty="0">
              <a:ea typeface="+mn-lt"/>
              <a:cs typeface="+mn-lt"/>
            </a:endParaRPr>
          </a:p>
          <a:p>
            <a:pPr>
              <a:buClr>
                <a:srgbClr val="8AD0D6"/>
              </a:buClr>
            </a:pPr>
            <a:endParaRPr lang="en-US" sz="1900" dirty="0">
              <a:latin typeface="Arial Nova"/>
              <a:cs typeface="Calibri Light" panose="020F0302020204030204"/>
            </a:endParaRPr>
          </a:p>
          <a:p>
            <a:pPr>
              <a:buClr>
                <a:srgbClr val="8AD0D6"/>
              </a:buClr>
            </a:pPr>
            <a:endParaRPr lang="en-US" sz="1900" dirty="0">
              <a:latin typeface="Arial Nova"/>
              <a:cs typeface="Calibri Light" panose="020F0302020204030204"/>
            </a:endParaRPr>
          </a:p>
          <a:p>
            <a:pPr>
              <a:buClr>
                <a:srgbClr val="8AD0D6"/>
              </a:buClr>
            </a:pPr>
            <a:endParaRPr lang="en-US" sz="1900" dirty="0">
              <a:latin typeface="Arial Nova"/>
              <a:cs typeface="Calibri Light" panose="020F0302020204030204"/>
            </a:endParaRPr>
          </a:p>
          <a:p>
            <a:pPr>
              <a:buClr>
                <a:srgbClr val="8AD0D6"/>
              </a:buClr>
            </a:pPr>
            <a:endParaRPr lang="en-US" sz="1900" dirty="0">
              <a:cs typeface="Calibri Light" panose="020F0302020204030204"/>
            </a:endParaRPr>
          </a:p>
          <a:p>
            <a:pPr>
              <a:buClr>
                <a:srgbClr val="8AD0D6"/>
              </a:buClr>
            </a:pPr>
            <a:endParaRPr lang="en-US" sz="1900" dirty="0">
              <a:cs typeface="Calibri" panose="020F0502020204030204"/>
            </a:endParaRPr>
          </a:p>
        </p:txBody>
      </p:sp>
    </p:spTree>
    <p:extLst>
      <p:ext uri="{BB962C8B-B14F-4D97-AF65-F5344CB8AC3E}">
        <p14:creationId xmlns:p14="http://schemas.microsoft.com/office/powerpoint/2010/main" val="2251681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638</Words>
  <Application>Microsoft Macintosh PowerPoint</Application>
  <PresentationFormat>Widescreen</PresentationFormat>
  <Paragraphs>65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Nova</vt:lpstr>
      <vt:lpstr>Calibri</vt:lpstr>
      <vt:lpstr>Calibri Light</vt:lpstr>
      <vt:lpstr>Office Theme</vt:lpstr>
      <vt:lpstr>Florida Condo Lending</vt:lpstr>
      <vt:lpstr>PowerPoint Presentation</vt:lpstr>
      <vt:lpstr>PowerPoint Presentation</vt:lpstr>
      <vt:lpstr>Florida Reserve Legislation</vt:lpstr>
      <vt:lpstr>Surging Insurance Costs for HOA’s</vt:lpstr>
      <vt:lpstr>Navigating Lending for Condo Borrowers</vt:lpstr>
      <vt:lpstr>Best Practices for Florida Condo Properties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Condo Lending</dc:title>
  <dc:creator>Orest Tomaselli</dc:creator>
  <cp:lastModifiedBy>Orest Tomaselli</cp:lastModifiedBy>
  <cp:revision>8</cp:revision>
  <dcterms:created xsi:type="dcterms:W3CDTF">2023-01-23T14:43:45Z</dcterms:created>
  <dcterms:modified xsi:type="dcterms:W3CDTF">2023-01-23T18:56:27Z</dcterms:modified>
</cp:coreProperties>
</file>